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4" r:id="rId3"/>
    <p:sldId id="257" r:id="rId4"/>
    <p:sldId id="260" r:id="rId5"/>
    <p:sldId id="259" r:id="rId6"/>
    <p:sldId id="263" r:id="rId7"/>
    <p:sldId id="261" r:id="rId8"/>
    <p:sldId id="275" r:id="rId9"/>
    <p:sldId id="267" r:id="rId10"/>
    <p:sldId id="268" r:id="rId11"/>
    <p:sldId id="269" r:id="rId12"/>
    <p:sldId id="270" r:id="rId13"/>
    <p:sldId id="262" r:id="rId14"/>
    <p:sldId id="274" r:id="rId15"/>
    <p:sldId id="272" r:id="rId16"/>
    <p:sldId id="271"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 userDrawn="1">
          <p15:clr>
            <a:srgbClr val="A4A3A4"/>
          </p15:clr>
        </p15:guide>
        <p15:guide id="2" pos="30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quib Ansari" initials="SA" lastIdx="3" clrIdx="0">
    <p:extLst>
      <p:ext uri="{19B8F6BF-5375-455C-9EA6-DF929625EA0E}">
        <p15:presenceInfo xmlns:p15="http://schemas.microsoft.com/office/powerpoint/2012/main" userId="9f4a97975390c99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7" d="100"/>
          <a:sy n="107" d="100"/>
        </p:scale>
        <p:origin x="612" y="102"/>
      </p:cViewPr>
      <p:guideLst>
        <p:guide orient="horz" pos="232"/>
        <p:guide pos="30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svg>
</file>

<file path=ppt/media/image12.png>
</file>

<file path=ppt/media/image13.png>
</file>

<file path=ppt/media/image14.gif>
</file>

<file path=ppt/media/image15.png>
</file>

<file path=ppt/media/image16.png>
</file>

<file path=ppt/media/image17.png>
</file>

<file path=ppt/media/image2.png>
</file>

<file path=ppt/media/image4.png>
</file>

<file path=ppt/media/image5.sv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48134-2651-4AEF-83DF-02CB84185E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B1CC6D8-7932-49E9-B7EC-7839EF4855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4403FEC-0407-4B71-A50E-67CC5D242779}"/>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5" name="Footer Placeholder 4">
            <a:extLst>
              <a:ext uri="{FF2B5EF4-FFF2-40B4-BE49-F238E27FC236}">
                <a16:creationId xmlns:a16="http://schemas.microsoft.com/office/drawing/2014/main" id="{08551766-1CB6-49CB-804F-5A849B2533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1018AB-DED7-49F0-AE16-96C1EF6FABFD}"/>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2305188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F0979-A675-4DD8-878E-6C1FD2E35FB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106E2DE-38A4-4834-A889-F431AE3F83D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D61481-E062-4F36-9B92-CCACF2F0C08D}"/>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5" name="Footer Placeholder 4">
            <a:extLst>
              <a:ext uri="{FF2B5EF4-FFF2-40B4-BE49-F238E27FC236}">
                <a16:creationId xmlns:a16="http://schemas.microsoft.com/office/drawing/2014/main" id="{BD494146-9C15-4C98-831A-9E190B7953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3AAB5E5-7A31-46DC-A52F-A09A13EF19D2}"/>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3254552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6E8C06-F12D-42A0-974E-62DB18C73A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33C5797-A5E7-4011-9FA1-3658CB210B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86FA22-B2D6-40FA-9106-F49389D7CE33}"/>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5" name="Footer Placeholder 4">
            <a:extLst>
              <a:ext uri="{FF2B5EF4-FFF2-40B4-BE49-F238E27FC236}">
                <a16:creationId xmlns:a16="http://schemas.microsoft.com/office/drawing/2014/main" id="{619103BF-0038-4851-A1BA-D15E05F5EE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1BB236-FA0A-4103-BFFE-EC7D01E64E9D}"/>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3965345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8754E-2395-425B-9484-C3A6137DBE3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765F710-017E-4A46-BBEB-5B73A920D1D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60A0FFB-DB0B-4053-A03A-436D6CCB7EAA}"/>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5" name="Footer Placeholder 4">
            <a:extLst>
              <a:ext uri="{FF2B5EF4-FFF2-40B4-BE49-F238E27FC236}">
                <a16:creationId xmlns:a16="http://schemas.microsoft.com/office/drawing/2014/main" id="{DE889256-F3F8-4E53-89F8-2F6E704EC47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38EF2B-D62D-4D0B-90B7-4012B88A606B}"/>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4142427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750F0-975D-4AF3-B8E9-D406352390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A4AE77B-32E3-4B1B-BC47-96BD5DA539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03A66E-B751-4935-B52C-7708A797A981}"/>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5" name="Footer Placeholder 4">
            <a:extLst>
              <a:ext uri="{FF2B5EF4-FFF2-40B4-BE49-F238E27FC236}">
                <a16:creationId xmlns:a16="http://schemas.microsoft.com/office/drawing/2014/main" id="{5B62CA82-2BDE-44E4-957B-70D04AC41C4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FD59647-4CCE-48BE-9BE9-8E95DB691ECB}"/>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875572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10942-699C-45DE-8CC0-45E4466C0F2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9F72C62-8ABF-4E1E-924F-8E975C68CE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395003F-02F6-406F-AD0D-1E88F259D70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5A26ADE-5A2E-441C-995A-1AE075711C59}"/>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6" name="Footer Placeholder 5">
            <a:extLst>
              <a:ext uri="{FF2B5EF4-FFF2-40B4-BE49-F238E27FC236}">
                <a16:creationId xmlns:a16="http://schemas.microsoft.com/office/drawing/2014/main" id="{CDFF5AD3-E377-45C3-9E62-479781879AD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8513E15-E5B8-44FC-A598-4842B4649136}"/>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1756246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B764F-2F8A-4982-A13F-FC26A089B55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3F9B431-75EB-4F89-B4A5-600384243C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3320B3-A039-4E9C-BCE4-E41B8E87F3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17FAEC8-55EE-4CEB-9457-FB0EA840E1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EB27FF7-D208-4F2B-8685-26FABB8F08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7F9BCD7-2F4A-434D-B906-89287BE9D655}"/>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8" name="Footer Placeholder 7">
            <a:extLst>
              <a:ext uri="{FF2B5EF4-FFF2-40B4-BE49-F238E27FC236}">
                <a16:creationId xmlns:a16="http://schemas.microsoft.com/office/drawing/2014/main" id="{0BF58FB8-53EF-4EC3-9828-4AD8AACA9F5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463901E-8445-4997-A20F-F4A6E90B91EC}"/>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680790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FD6D5-55A4-478E-BBAE-1EB0DFD7213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58D4551-F24F-40AF-BEB5-D568D501AB1E}"/>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4" name="Footer Placeholder 3">
            <a:extLst>
              <a:ext uri="{FF2B5EF4-FFF2-40B4-BE49-F238E27FC236}">
                <a16:creationId xmlns:a16="http://schemas.microsoft.com/office/drawing/2014/main" id="{FB2BA404-CA09-4F42-A318-4FCDE9B30CB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04F0581-8034-4452-BE34-6A4956F9F82C}"/>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698908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868C1B-9ECB-40B6-97FF-F79C84F3F87D}"/>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3" name="Footer Placeholder 2">
            <a:extLst>
              <a:ext uri="{FF2B5EF4-FFF2-40B4-BE49-F238E27FC236}">
                <a16:creationId xmlns:a16="http://schemas.microsoft.com/office/drawing/2014/main" id="{4173BE92-D52B-45BD-85BA-624C6864355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9962715-8FA2-46AD-AD18-3E5BF796F6FA}"/>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3358619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56546-C731-401F-9285-98AD86C92D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7947F61-F1C1-4588-BDB0-018AB2AF78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33E4209-D7E6-4FE3-BD71-FB8B651276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EEBDFB-C824-4AA0-83D0-5DFDDE41D09B}"/>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6" name="Footer Placeholder 5">
            <a:extLst>
              <a:ext uri="{FF2B5EF4-FFF2-40B4-BE49-F238E27FC236}">
                <a16:creationId xmlns:a16="http://schemas.microsoft.com/office/drawing/2014/main" id="{7B087BE6-DA48-4099-BC42-E7F051990FF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853994F-FA55-47D5-BC50-00AE60D9CDFB}"/>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3245545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7B213-41E4-4A49-BC5D-2286D1E9EF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67EA388-0B8B-405C-898A-C09BBCAF5D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3665EFE-B5B5-4343-B3A9-6D4307AB12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7E876C-8F66-4BA2-8C1C-421CE13D0B00}"/>
              </a:ext>
            </a:extLst>
          </p:cNvPr>
          <p:cNvSpPr>
            <a:spLocks noGrp="1"/>
          </p:cNvSpPr>
          <p:nvPr>
            <p:ph type="dt" sz="half" idx="10"/>
          </p:nvPr>
        </p:nvSpPr>
        <p:spPr/>
        <p:txBody>
          <a:bodyPr/>
          <a:lstStyle/>
          <a:p>
            <a:fld id="{E3180353-61E4-470D-83F3-ACD5C5415335}" type="datetimeFigureOut">
              <a:rPr lang="en-IN" smtClean="0"/>
              <a:t>10-07-2021</a:t>
            </a:fld>
            <a:endParaRPr lang="en-IN"/>
          </a:p>
        </p:txBody>
      </p:sp>
      <p:sp>
        <p:nvSpPr>
          <p:cNvPr id="6" name="Footer Placeholder 5">
            <a:extLst>
              <a:ext uri="{FF2B5EF4-FFF2-40B4-BE49-F238E27FC236}">
                <a16:creationId xmlns:a16="http://schemas.microsoft.com/office/drawing/2014/main" id="{8649C4C2-7321-4AC3-8645-119647FBF9F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1142C41-17E3-4438-9E77-2097C8807422}"/>
              </a:ext>
            </a:extLst>
          </p:cNvPr>
          <p:cNvSpPr>
            <a:spLocks noGrp="1"/>
          </p:cNvSpPr>
          <p:nvPr>
            <p:ph type="sldNum" sz="quarter" idx="12"/>
          </p:nvPr>
        </p:nvSpPr>
        <p:spPr/>
        <p:txBody>
          <a:bodyPr/>
          <a:lstStyle/>
          <a:p>
            <a:fld id="{D3458E15-D935-4447-807C-FB3C78E89BB9}" type="slidenum">
              <a:rPr lang="en-IN" smtClean="0"/>
              <a:t>‹#›</a:t>
            </a:fld>
            <a:endParaRPr lang="en-IN"/>
          </a:p>
        </p:txBody>
      </p:sp>
    </p:spTree>
    <p:extLst>
      <p:ext uri="{BB962C8B-B14F-4D97-AF65-F5344CB8AC3E}">
        <p14:creationId xmlns:p14="http://schemas.microsoft.com/office/powerpoint/2010/main" val="1460704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3DA8E2-120E-4653-958A-156A0DDE30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F7FA3BB-CF36-420F-9A88-8A77E3409A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F7F2A75-CF93-4AFE-849E-F62435265E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180353-61E4-470D-83F3-ACD5C5415335}" type="datetimeFigureOut">
              <a:rPr lang="en-IN" smtClean="0"/>
              <a:t>10-07-2021</a:t>
            </a:fld>
            <a:endParaRPr lang="en-IN"/>
          </a:p>
        </p:txBody>
      </p:sp>
      <p:sp>
        <p:nvSpPr>
          <p:cNvPr id="5" name="Footer Placeholder 4">
            <a:extLst>
              <a:ext uri="{FF2B5EF4-FFF2-40B4-BE49-F238E27FC236}">
                <a16:creationId xmlns:a16="http://schemas.microsoft.com/office/drawing/2014/main" id="{C08AD641-10BD-42A3-BCFD-D66D3717F5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44198F1-69C5-4F0F-85E4-E35E59363E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458E15-D935-4447-807C-FB3C78E89BB9}" type="slidenum">
              <a:rPr lang="en-IN" smtClean="0"/>
              <a:t>‹#›</a:t>
            </a:fld>
            <a:endParaRPr lang="en-IN"/>
          </a:p>
        </p:txBody>
      </p:sp>
    </p:spTree>
    <p:extLst>
      <p:ext uri="{BB962C8B-B14F-4D97-AF65-F5344CB8AC3E}">
        <p14:creationId xmlns:p14="http://schemas.microsoft.com/office/powerpoint/2010/main" val="41848267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10clouds.com/blog/google-fuchsia-android-successor/"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file:///C:\Program%20Files\Android\Android%20Studio\bin\studio64.exe" TargetMode="Externa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flutter.dev/"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flutter.dev/"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sv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9ED84E4-1EFC-45AE-93F6-2FD123EB7358}"/>
              </a:ext>
            </a:extLst>
          </p:cNvPr>
          <p:cNvSpPr txBox="1"/>
          <p:nvPr/>
        </p:nvSpPr>
        <p:spPr>
          <a:xfrm>
            <a:off x="1266738" y="10761451"/>
            <a:ext cx="2575420" cy="1451295"/>
          </a:xfrm>
          <a:prstGeom prst="rect">
            <a:avLst/>
          </a:prstGeom>
          <a:noFill/>
        </p:spPr>
        <p:txBody>
          <a:bodyPr wrap="square" rtlCol="0">
            <a:spAutoFit/>
          </a:bodyPr>
          <a:lstStyle/>
          <a:p>
            <a:endParaRPr lang="en-IN" dirty="0"/>
          </a:p>
        </p:txBody>
      </p:sp>
      <p:pic>
        <p:nvPicPr>
          <p:cNvPr id="1027" name="Picture 3" descr="Edit this on Wikidata">
            <a:extLst>
              <a:ext uri="{FF2B5EF4-FFF2-40B4-BE49-F238E27FC236}">
                <a16:creationId xmlns:a16="http://schemas.microsoft.com/office/drawing/2014/main" id="{35B0CB9A-B9A5-4EB4-BAD0-90F47F35AD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0307091"/>
            <a:ext cx="95250" cy="9525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B9074169-731A-4133-9CDA-955A682A3668}"/>
              </a:ext>
            </a:extLst>
          </p:cNvPr>
          <p:cNvSpPr/>
          <p:nvPr/>
        </p:nvSpPr>
        <p:spPr>
          <a:xfrm rot="10800000" flipV="1">
            <a:off x="0" y="478171"/>
            <a:ext cx="12192000" cy="59016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IN" sz="2400" dirty="0">
                <a:solidFill>
                  <a:schemeClr val="tx1"/>
                </a:solidFill>
              </a:rPr>
              <a:t>A Seminar by Saquib Akhtar on</a:t>
            </a:r>
          </a:p>
          <a:p>
            <a:pPr algn="ctr"/>
            <a:endParaRPr lang="en-IN" sz="2400" dirty="0">
              <a:solidFill>
                <a:schemeClr val="tx1"/>
              </a:solidFill>
            </a:endParaRPr>
          </a:p>
          <a:p>
            <a:pPr algn="ctr"/>
            <a:endParaRPr lang="en-IN" sz="2400" dirty="0">
              <a:solidFill>
                <a:schemeClr val="tx1"/>
              </a:solidFill>
            </a:endParaRPr>
          </a:p>
          <a:p>
            <a:pPr algn="ctr"/>
            <a:endParaRPr lang="en-IN" sz="2400" dirty="0">
              <a:solidFill>
                <a:schemeClr val="tx1"/>
              </a:solidFill>
            </a:endParaRPr>
          </a:p>
          <a:p>
            <a:pPr algn="ctr"/>
            <a:endParaRPr lang="en-IN" sz="2400" dirty="0">
              <a:solidFill>
                <a:schemeClr val="tx1"/>
              </a:solidFill>
            </a:endParaRPr>
          </a:p>
          <a:p>
            <a:pPr algn="ctr"/>
            <a:endParaRPr lang="en-IN" sz="2400" dirty="0">
              <a:solidFill>
                <a:schemeClr val="tx1"/>
              </a:solidFill>
            </a:endParaRPr>
          </a:p>
          <a:p>
            <a:pPr algn="ctr"/>
            <a:endParaRPr lang="en-IN" sz="2400" dirty="0">
              <a:solidFill>
                <a:schemeClr val="tx1"/>
              </a:solidFill>
            </a:endParaRPr>
          </a:p>
        </p:txBody>
      </p:sp>
      <p:sp>
        <p:nvSpPr>
          <p:cNvPr id="9" name="Graphic 9">
            <a:extLst>
              <a:ext uri="{FF2B5EF4-FFF2-40B4-BE49-F238E27FC236}">
                <a16:creationId xmlns:a16="http://schemas.microsoft.com/office/drawing/2014/main" id="{AD402E8C-48E8-4A88-A5C6-0B8C8670B03E}"/>
              </a:ext>
            </a:extLst>
          </p:cNvPr>
          <p:cNvSpPr/>
          <p:nvPr/>
        </p:nvSpPr>
        <p:spPr>
          <a:xfrm>
            <a:off x="1113802" y="1186618"/>
            <a:ext cx="2227604" cy="2227604"/>
          </a:xfrm>
          <a:custGeom>
            <a:avLst/>
            <a:gdLst>
              <a:gd name="connsiteX0" fmla="*/ 0 w 2227604"/>
              <a:gd name="connsiteY0" fmla="*/ 0 h 2227604"/>
              <a:gd name="connsiteX1" fmla="*/ 2227604 w 2227604"/>
              <a:gd name="connsiteY1" fmla="*/ 0 h 2227604"/>
              <a:gd name="connsiteX2" fmla="*/ 2227604 w 2227604"/>
              <a:gd name="connsiteY2" fmla="*/ 2227604 h 2227604"/>
              <a:gd name="connsiteX3" fmla="*/ 0 w 2227604"/>
              <a:gd name="connsiteY3" fmla="*/ 2227604 h 2227604"/>
              <a:gd name="connsiteX4" fmla="*/ 0 w 2227604"/>
              <a:gd name="connsiteY4" fmla="*/ 0 h 2227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7604" h="2227604">
                <a:moveTo>
                  <a:pt x="0" y="0"/>
                </a:moveTo>
                <a:lnTo>
                  <a:pt x="2227604" y="0"/>
                </a:lnTo>
                <a:lnTo>
                  <a:pt x="2227604" y="2227604"/>
                </a:lnTo>
                <a:lnTo>
                  <a:pt x="0" y="2227604"/>
                </a:lnTo>
                <a:lnTo>
                  <a:pt x="0" y="0"/>
                </a:lnTo>
                <a:close/>
              </a:path>
            </a:pathLst>
          </a:custGeom>
          <a:noFill/>
          <a:ln w="92472" cap="flat">
            <a:noFill/>
            <a:prstDash val="solid"/>
            <a:miter/>
          </a:ln>
        </p:spPr>
        <p:txBody>
          <a:bodyPr rtlCol="0" anchor="ctr"/>
          <a:lstStyle/>
          <a:p>
            <a:endParaRPr lang="en-IN"/>
          </a:p>
        </p:txBody>
      </p:sp>
      <p:grpSp>
        <p:nvGrpSpPr>
          <p:cNvPr id="5" name="Group 4">
            <a:extLst>
              <a:ext uri="{FF2B5EF4-FFF2-40B4-BE49-F238E27FC236}">
                <a16:creationId xmlns:a16="http://schemas.microsoft.com/office/drawing/2014/main" id="{5D90AC66-2DE7-4546-94F7-0174F01955EC}"/>
              </a:ext>
            </a:extLst>
          </p:cNvPr>
          <p:cNvGrpSpPr/>
          <p:nvPr/>
        </p:nvGrpSpPr>
        <p:grpSpPr>
          <a:xfrm>
            <a:off x="3352800" y="707245"/>
            <a:ext cx="5486400" cy="6858000"/>
            <a:chOff x="3352800" y="707245"/>
            <a:chExt cx="5486400" cy="6858000"/>
          </a:xfrm>
        </p:grpSpPr>
        <p:pic>
          <p:nvPicPr>
            <p:cNvPr id="10" name="Graphic 9">
              <a:extLst>
                <a:ext uri="{FF2B5EF4-FFF2-40B4-BE49-F238E27FC236}">
                  <a16:creationId xmlns:a16="http://schemas.microsoft.com/office/drawing/2014/main" id="{9843C564-CB69-4303-80BB-AA741A9E3F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352800" y="707245"/>
              <a:ext cx="5486400" cy="6858000"/>
            </a:xfrm>
            <a:prstGeom prst="rect">
              <a:avLst/>
            </a:prstGeom>
          </p:spPr>
        </p:pic>
        <p:pic>
          <p:nvPicPr>
            <p:cNvPr id="12" name="Graphic 11">
              <a:extLst>
                <a:ext uri="{FF2B5EF4-FFF2-40B4-BE49-F238E27FC236}">
                  <a16:creationId xmlns:a16="http://schemas.microsoft.com/office/drawing/2014/main" id="{53F2CDF9-9CA5-4A44-9282-3C20CBD765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562064" y="1516083"/>
              <a:ext cx="944372" cy="1149176"/>
            </a:xfrm>
            <a:prstGeom prst="rect">
              <a:avLst/>
            </a:prstGeom>
          </p:spPr>
        </p:pic>
        <p:pic>
          <p:nvPicPr>
            <p:cNvPr id="13" name="Graphic 12">
              <a:extLst>
                <a:ext uri="{FF2B5EF4-FFF2-40B4-BE49-F238E27FC236}">
                  <a16:creationId xmlns:a16="http://schemas.microsoft.com/office/drawing/2014/main" id="{FC3F4A45-9197-47A4-8094-4E8BCAF1F04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05194" y="4152900"/>
              <a:ext cx="944372" cy="1149176"/>
            </a:xfrm>
            <a:prstGeom prst="rect">
              <a:avLst/>
            </a:prstGeom>
          </p:spPr>
        </p:pic>
      </p:grpSp>
      <p:sp>
        <p:nvSpPr>
          <p:cNvPr id="4" name="TextBox 3">
            <a:extLst>
              <a:ext uri="{FF2B5EF4-FFF2-40B4-BE49-F238E27FC236}">
                <a16:creationId xmlns:a16="http://schemas.microsoft.com/office/drawing/2014/main" id="{C1B0BDFA-FD48-4303-B8EA-E7CB6D84520C}"/>
              </a:ext>
            </a:extLst>
          </p:cNvPr>
          <p:cNvSpPr txBox="1"/>
          <p:nvPr/>
        </p:nvSpPr>
        <p:spPr>
          <a:xfrm>
            <a:off x="8506436" y="5919322"/>
            <a:ext cx="3526971" cy="646331"/>
          </a:xfrm>
          <a:prstGeom prst="rect">
            <a:avLst/>
          </a:prstGeom>
          <a:noFill/>
        </p:spPr>
        <p:txBody>
          <a:bodyPr wrap="square" rtlCol="0">
            <a:spAutoFit/>
          </a:bodyPr>
          <a:lstStyle/>
          <a:p>
            <a:r>
              <a:rPr lang="en-IN" dirty="0"/>
              <a:t>Roll No.: 59</a:t>
            </a:r>
          </a:p>
          <a:p>
            <a:r>
              <a:rPr lang="en-IN" dirty="0"/>
              <a:t>Guide: Professor Atul Chaudhary</a:t>
            </a:r>
          </a:p>
        </p:txBody>
      </p:sp>
      <p:sp>
        <p:nvSpPr>
          <p:cNvPr id="11" name="TextBox 10">
            <a:extLst>
              <a:ext uri="{FF2B5EF4-FFF2-40B4-BE49-F238E27FC236}">
                <a16:creationId xmlns:a16="http://schemas.microsoft.com/office/drawing/2014/main" id="{57AF24AB-8D80-4B37-9758-4A1493179FFC}"/>
              </a:ext>
            </a:extLst>
          </p:cNvPr>
          <p:cNvSpPr txBox="1"/>
          <p:nvPr/>
        </p:nvSpPr>
        <p:spPr>
          <a:xfrm>
            <a:off x="8626" y="3036906"/>
            <a:ext cx="12192000" cy="830997"/>
          </a:xfrm>
          <a:prstGeom prst="rect">
            <a:avLst/>
          </a:prstGeom>
          <a:noFill/>
          <a:ln>
            <a:noFill/>
          </a:ln>
        </p:spPr>
        <p:txBody>
          <a:bodyPr wrap="square" rtlCol="0">
            <a:spAutoFit/>
          </a:bodyPr>
          <a:lstStyle/>
          <a:p>
            <a:pPr algn="ctr"/>
            <a:r>
              <a:rPr lang="en-IN" sz="4800" b="1" dirty="0">
                <a:ln w="6350">
                  <a:solidFill>
                    <a:schemeClr val="bg2"/>
                  </a:solidFill>
                </a:ln>
                <a:solidFill>
                  <a:schemeClr val="bg1"/>
                </a:solidFill>
              </a:rPr>
              <a:t>Cross-Platform Development With Flutter</a:t>
            </a:r>
          </a:p>
        </p:txBody>
      </p:sp>
    </p:spTree>
    <p:extLst>
      <p:ext uri="{BB962C8B-B14F-4D97-AF65-F5344CB8AC3E}">
        <p14:creationId xmlns:p14="http://schemas.microsoft.com/office/powerpoint/2010/main" val="20652777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A47241B-F58A-4DCF-A4D3-8970BFCA21BF}"/>
              </a:ext>
            </a:extLst>
          </p:cNvPr>
          <p:cNvSpPr txBox="1"/>
          <p:nvPr/>
        </p:nvSpPr>
        <p:spPr>
          <a:xfrm>
            <a:off x="479425" y="368300"/>
            <a:ext cx="10666078" cy="1200329"/>
          </a:xfrm>
          <a:prstGeom prst="rect">
            <a:avLst/>
          </a:prstGeom>
          <a:noFill/>
        </p:spPr>
        <p:txBody>
          <a:bodyPr wrap="square" rtlCol="0">
            <a:spAutoFit/>
          </a:bodyPr>
          <a:lstStyle/>
          <a:p>
            <a:r>
              <a:rPr lang="en-IN" sz="3600" dirty="0"/>
              <a:t>Why to Choose Flutter for Development Over Other Frameworks?</a:t>
            </a:r>
          </a:p>
        </p:txBody>
      </p:sp>
      <p:sp>
        <p:nvSpPr>
          <p:cNvPr id="11" name="TextBox 10">
            <a:extLst>
              <a:ext uri="{FF2B5EF4-FFF2-40B4-BE49-F238E27FC236}">
                <a16:creationId xmlns:a16="http://schemas.microsoft.com/office/drawing/2014/main" id="{1C04C6B4-C2B0-4359-BAF4-AF14775EE4AD}"/>
              </a:ext>
            </a:extLst>
          </p:cNvPr>
          <p:cNvSpPr txBox="1"/>
          <p:nvPr/>
        </p:nvSpPr>
        <p:spPr>
          <a:xfrm>
            <a:off x="479425" y="1568629"/>
            <a:ext cx="11233150" cy="3590727"/>
          </a:xfrm>
          <a:prstGeom prst="rect">
            <a:avLst/>
          </a:prstGeom>
          <a:noFill/>
        </p:spPr>
        <p:txBody>
          <a:bodyPr wrap="square" rtlCol="0">
            <a:spAutoFit/>
          </a:bodyPr>
          <a:lstStyle/>
          <a:p>
            <a:pPr>
              <a:lnSpc>
                <a:spcPts val="3450"/>
              </a:lnSpc>
              <a:spcBef>
                <a:spcPts val="2250"/>
              </a:spcBef>
              <a:spcAft>
                <a:spcPts val="1125"/>
              </a:spcAft>
            </a:pPr>
            <a:r>
              <a:rPr lang="en-IN" sz="1800" b="1" dirty="0">
                <a:solidFill>
                  <a:srgbClr val="141412"/>
                </a:solidFill>
                <a:effectLst/>
                <a:ea typeface="Times New Roman" panose="02020603050405020304" pitchFamily="18" charset="0"/>
                <a:cs typeface="Arial" panose="020B0604020202020204" pitchFamily="34" charset="0"/>
              </a:rPr>
              <a:t>3. Faster Development</a:t>
            </a:r>
            <a:endParaRPr lang="en-IN" sz="1800" dirty="0">
              <a:effectLst/>
              <a:ea typeface="Calibri" panose="020F0502020204030204" pitchFamily="34" charset="0"/>
              <a:cs typeface="Arial" panose="020B0604020202020204" pitchFamily="34" charset="0"/>
            </a:endParaRPr>
          </a:p>
          <a:p>
            <a:pPr>
              <a:lnSpc>
                <a:spcPts val="2250"/>
              </a:lnSpc>
              <a:spcAft>
                <a:spcPts val="1200"/>
              </a:spcAft>
            </a:pPr>
            <a:r>
              <a:rPr lang="en-IN" dirty="0">
                <a:solidFill>
                  <a:srgbClr val="000000"/>
                </a:solidFill>
                <a:ea typeface="Times New Roman" panose="02020603050405020304" pitchFamily="18" charset="0"/>
                <a:cs typeface="Arial" panose="020B0604020202020204" pitchFamily="34" charset="0"/>
              </a:rPr>
              <a:t>W</a:t>
            </a:r>
            <a:r>
              <a:rPr lang="en-IN" sz="1800" dirty="0">
                <a:solidFill>
                  <a:srgbClr val="000000"/>
                </a:solidFill>
                <a:effectLst/>
                <a:ea typeface="Times New Roman" panose="02020603050405020304" pitchFamily="18" charset="0"/>
                <a:cs typeface="Arial" panose="020B0604020202020204" pitchFamily="34" charset="0"/>
              </a:rPr>
              <a:t>riting just one codebase to run on all platforms, various other features in Flutter aid in saving time across the development cycle. just one codebase to test, testing and debugging takes lesser time.</a:t>
            </a:r>
          </a:p>
          <a:p>
            <a:pPr>
              <a:lnSpc>
                <a:spcPts val="2250"/>
              </a:lnSpc>
              <a:spcAft>
                <a:spcPts val="1200"/>
              </a:spcAft>
            </a:pPr>
            <a:r>
              <a:rPr lang="en-IN" sz="1800" dirty="0">
                <a:solidFill>
                  <a:srgbClr val="000000"/>
                </a:solidFill>
                <a:effectLst/>
                <a:ea typeface="Calibri" panose="020F0502020204030204" pitchFamily="34" charset="0"/>
                <a:cs typeface="Arial" panose="020B0604020202020204" pitchFamily="34" charset="0"/>
              </a:rPr>
              <a:t>Flutter </a:t>
            </a:r>
            <a:r>
              <a:rPr lang="en-IN" dirty="0">
                <a:solidFill>
                  <a:srgbClr val="000000"/>
                </a:solidFill>
                <a:ea typeface="Calibri" panose="020F0502020204030204" pitchFamily="34" charset="0"/>
                <a:cs typeface="Arial" panose="020B0604020202020204" pitchFamily="34" charset="0"/>
              </a:rPr>
              <a:t>Development is faster than its Native Development Approaches</a:t>
            </a:r>
            <a:endParaRPr lang="en-IN" sz="1800" dirty="0">
              <a:effectLst/>
              <a:ea typeface="Calibri" panose="020F0502020204030204" pitchFamily="34" charset="0"/>
              <a:cs typeface="Arial" panose="020B0604020202020204" pitchFamily="34" charset="0"/>
            </a:endParaRPr>
          </a:p>
          <a:p>
            <a:pPr>
              <a:lnSpc>
                <a:spcPts val="3450"/>
              </a:lnSpc>
              <a:spcBef>
                <a:spcPts val="2250"/>
              </a:spcBef>
              <a:spcAft>
                <a:spcPts val="1125"/>
              </a:spcAft>
            </a:pPr>
            <a:r>
              <a:rPr lang="en-IN" sz="1800" b="1" dirty="0">
                <a:solidFill>
                  <a:srgbClr val="141412"/>
                </a:solidFill>
                <a:effectLst/>
                <a:ea typeface="Times New Roman" panose="02020603050405020304" pitchFamily="18" charset="0"/>
                <a:cs typeface="Arial" panose="020B0604020202020204" pitchFamily="34" charset="0"/>
              </a:rPr>
              <a:t>4. App Maintenance Is Easy Thanks To Simultaneous Android and iOS Updates</a:t>
            </a:r>
            <a:endParaRPr lang="en-IN" sz="1800" dirty="0">
              <a:effectLst/>
              <a:ea typeface="Calibri" panose="020F0502020204030204" pitchFamily="34" charset="0"/>
              <a:cs typeface="Arial" panose="020B0604020202020204" pitchFamily="34" charset="0"/>
            </a:endParaRPr>
          </a:p>
          <a:p>
            <a:r>
              <a:rPr lang="en-IN" sz="1800" dirty="0">
                <a:solidFill>
                  <a:srgbClr val="000000"/>
                </a:solidFill>
                <a:effectLst/>
                <a:ea typeface="Times New Roman" panose="02020603050405020304" pitchFamily="18" charset="0"/>
              </a:rPr>
              <a:t>Since your Flutter app uses the same codebase across platforms, rolling out updates is another feature that becomes infinitely more seamless and simple. You can release updates for both your iOS and Android apps simultaneously, </a:t>
            </a:r>
            <a:endParaRPr lang="en-IN" sz="1800" dirty="0">
              <a:effectLst/>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2460692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A47241B-F58A-4DCF-A4D3-8970BFCA21BF}"/>
              </a:ext>
            </a:extLst>
          </p:cNvPr>
          <p:cNvSpPr txBox="1"/>
          <p:nvPr/>
        </p:nvSpPr>
        <p:spPr>
          <a:xfrm>
            <a:off x="479425" y="368300"/>
            <a:ext cx="10666078" cy="1200329"/>
          </a:xfrm>
          <a:prstGeom prst="rect">
            <a:avLst/>
          </a:prstGeom>
          <a:noFill/>
        </p:spPr>
        <p:txBody>
          <a:bodyPr wrap="square" rtlCol="0">
            <a:spAutoFit/>
          </a:bodyPr>
          <a:lstStyle/>
          <a:p>
            <a:r>
              <a:rPr lang="en-IN" sz="3600" dirty="0"/>
              <a:t>Why to Choose Flutter for Development Over Other Frameworks?</a:t>
            </a:r>
          </a:p>
        </p:txBody>
      </p:sp>
      <p:sp>
        <p:nvSpPr>
          <p:cNvPr id="11" name="TextBox 10">
            <a:extLst>
              <a:ext uri="{FF2B5EF4-FFF2-40B4-BE49-F238E27FC236}">
                <a16:creationId xmlns:a16="http://schemas.microsoft.com/office/drawing/2014/main" id="{1C04C6B4-C2B0-4359-BAF4-AF14775EE4AD}"/>
              </a:ext>
            </a:extLst>
          </p:cNvPr>
          <p:cNvSpPr txBox="1"/>
          <p:nvPr/>
        </p:nvSpPr>
        <p:spPr>
          <a:xfrm>
            <a:off x="479426" y="1568629"/>
            <a:ext cx="11233150" cy="3487493"/>
          </a:xfrm>
          <a:prstGeom prst="rect">
            <a:avLst/>
          </a:prstGeom>
          <a:noFill/>
        </p:spPr>
        <p:txBody>
          <a:bodyPr wrap="square" rtlCol="0">
            <a:spAutoFit/>
          </a:bodyPr>
          <a:lstStyle/>
          <a:p>
            <a:pPr>
              <a:lnSpc>
                <a:spcPts val="3450"/>
              </a:lnSpc>
              <a:spcBef>
                <a:spcPts val="2250"/>
              </a:spcBef>
              <a:spcAft>
                <a:spcPts val="1125"/>
              </a:spcAft>
            </a:pPr>
            <a:r>
              <a:rPr lang="en-IN" sz="1800" b="1" dirty="0">
                <a:solidFill>
                  <a:srgbClr val="141412"/>
                </a:solidFill>
                <a:effectLst/>
                <a:ea typeface="Times New Roman" panose="02020603050405020304" pitchFamily="18" charset="0"/>
                <a:cs typeface="Arial" panose="020B0604020202020204" pitchFamily="34" charset="0"/>
              </a:rPr>
              <a:t>5. Future Ready with Fuchsia Support</a:t>
            </a:r>
            <a:endParaRPr lang="en-IN" sz="1800" dirty="0">
              <a:effectLst/>
              <a:ea typeface="Calibri" panose="020F0502020204030204" pitchFamily="34" charset="0"/>
              <a:cs typeface="Arial" panose="020B0604020202020204" pitchFamily="34" charset="0"/>
            </a:endParaRPr>
          </a:p>
          <a:p>
            <a:pPr>
              <a:lnSpc>
                <a:spcPts val="2250"/>
              </a:lnSpc>
              <a:spcAft>
                <a:spcPts val="800"/>
              </a:spcAft>
            </a:pPr>
            <a:r>
              <a:rPr lang="en-IN" sz="1800" dirty="0">
                <a:solidFill>
                  <a:srgbClr val="000000"/>
                </a:solidFill>
                <a:effectLst/>
                <a:ea typeface="Times New Roman" panose="02020603050405020304" pitchFamily="18" charset="0"/>
                <a:cs typeface="Arial" panose="020B0604020202020204" pitchFamily="34" charset="0"/>
              </a:rPr>
              <a:t>There are speculations that Google is working on a </a:t>
            </a:r>
            <a:r>
              <a:rPr lang="en-IN" sz="1800" u="sng" dirty="0">
                <a:solidFill>
                  <a:srgbClr val="AC0404"/>
                </a:solidFill>
                <a:effectLst/>
                <a:ea typeface="Times New Roman" panose="02020603050405020304" pitchFamily="18" charset="0"/>
                <a:cs typeface="Arial" panose="020B0604020202020204" pitchFamily="34" charset="0"/>
                <a:hlinkClick r:id="rId2"/>
              </a:rPr>
              <a:t>new operating system called Fuchsia</a:t>
            </a:r>
            <a:r>
              <a:rPr lang="en-IN" sz="1800" dirty="0">
                <a:solidFill>
                  <a:srgbClr val="000000"/>
                </a:solidFill>
                <a:effectLst/>
                <a:ea typeface="Times New Roman" panose="02020603050405020304" pitchFamily="18" charset="0"/>
                <a:cs typeface="Arial" panose="020B0604020202020204" pitchFamily="34" charset="0"/>
              </a:rPr>
              <a:t> which ‘could’ eventually replace android. Flutter is Fuchsia ready and you will be able to release your app of Fuchsia that day it is launched.</a:t>
            </a:r>
          </a:p>
          <a:p>
            <a:pPr>
              <a:lnSpc>
                <a:spcPts val="2250"/>
              </a:lnSpc>
              <a:spcAft>
                <a:spcPts val="800"/>
              </a:spcAft>
            </a:pPr>
            <a:r>
              <a:rPr lang="en-IN" sz="1800" b="1" dirty="0">
                <a:solidFill>
                  <a:srgbClr val="141412"/>
                </a:solidFill>
                <a:effectLst/>
                <a:ea typeface="Times New Roman" panose="02020603050405020304" pitchFamily="18" charset="0"/>
                <a:cs typeface="Arial" panose="020B0604020202020204" pitchFamily="34" charset="0"/>
              </a:rPr>
              <a:t>6. Flutter Apps Adapt To Different Screens Better</a:t>
            </a:r>
            <a:endParaRPr lang="en-IN" sz="1800" dirty="0">
              <a:effectLst/>
              <a:ea typeface="Calibri" panose="020F0502020204030204" pitchFamily="34" charset="0"/>
              <a:cs typeface="Arial" panose="020B0604020202020204" pitchFamily="34" charset="0"/>
            </a:endParaRPr>
          </a:p>
          <a:p>
            <a:pPr>
              <a:lnSpc>
                <a:spcPts val="2250"/>
              </a:lnSpc>
              <a:spcAft>
                <a:spcPts val="1200"/>
              </a:spcAft>
            </a:pPr>
            <a:r>
              <a:rPr lang="en-IN" sz="1800" dirty="0">
                <a:solidFill>
                  <a:srgbClr val="000000"/>
                </a:solidFill>
                <a:effectLst/>
                <a:ea typeface="Times New Roman" panose="02020603050405020304" pitchFamily="18" charset="0"/>
                <a:cs typeface="Arial" panose="020B0604020202020204" pitchFamily="34" charset="0"/>
              </a:rPr>
              <a:t>Writing apps so they fit different layouts is markedly easier in Flutter than other approaches.</a:t>
            </a:r>
            <a:endParaRPr lang="en-IN" sz="1800" dirty="0">
              <a:effectLst/>
              <a:ea typeface="Calibri" panose="020F0502020204030204" pitchFamily="34" charset="0"/>
              <a:cs typeface="Arial" panose="020B0604020202020204" pitchFamily="34" charset="0"/>
            </a:endParaRPr>
          </a:p>
          <a:p>
            <a:pPr>
              <a:lnSpc>
                <a:spcPts val="2250"/>
              </a:lnSpc>
              <a:spcAft>
                <a:spcPts val="800"/>
              </a:spcAft>
            </a:pPr>
            <a:r>
              <a:rPr lang="en-IN" sz="1800" dirty="0">
                <a:solidFill>
                  <a:srgbClr val="000000"/>
                </a:solidFill>
                <a:effectLst/>
                <a:ea typeface="Times New Roman" panose="02020603050405020304" pitchFamily="18" charset="0"/>
                <a:cs typeface="Arial" panose="020B0604020202020204" pitchFamily="34" charset="0"/>
              </a:rPr>
              <a:t> </a:t>
            </a:r>
            <a:r>
              <a:rPr lang="en-IN" sz="1800" b="1" dirty="0">
                <a:solidFill>
                  <a:srgbClr val="141412"/>
                </a:solidFill>
                <a:effectLst/>
                <a:ea typeface="Times New Roman" panose="02020603050405020304" pitchFamily="18" charset="0"/>
                <a:cs typeface="Arial" panose="020B0604020202020204" pitchFamily="34" charset="0"/>
              </a:rPr>
              <a:t>7. Leverage Device Hardware</a:t>
            </a:r>
            <a:endParaRPr lang="en-IN" sz="1800" dirty="0">
              <a:effectLst/>
              <a:ea typeface="Calibri" panose="020F0502020204030204" pitchFamily="34" charset="0"/>
              <a:cs typeface="Arial" panose="020B0604020202020204" pitchFamily="34" charset="0"/>
            </a:endParaRPr>
          </a:p>
          <a:p>
            <a:pPr>
              <a:lnSpc>
                <a:spcPts val="2250"/>
              </a:lnSpc>
              <a:spcAft>
                <a:spcPts val="1200"/>
              </a:spcAft>
            </a:pPr>
            <a:r>
              <a:rPr lang="en-IN" sz="1800" dirty="0">
                <a:solidFill>
                  <a:srgbClr val="000000"/>
                </a:solidFill>
                <a:effectLst/>
                <a:ea typeface="Times New Roman" panose="02020603050405020304" pitchFamily="18" charset="0"/>
                <a:cs typeface="Arial" panose="020B0604020202020204" pitchFamily="34" charset="0"/>
              </a:rPr>
              <a:t>Flutter apps can use device capabilities like camera, GPS, haptic feedback and motion sensors to deliver rich experience without any lag.</a:t>
            </a:r>
            <a:endParaRPr lang="en-IN" sz="1800" dirty="0">
              <a:effectLst/>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5047324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A47241B-F58A-4DCF-A4D3-8970BFCA21BF}"/>
              </a:ext>
            </a:extLst>
          </p:cNvPr>
          <p:cNvSpPr txBox="1"/>
          <p:nvPr/>
        </p:nvSpPr>
        <p:spPr>
          <a:xfrm>
            <a:off x="479425" y="368300"/>
            <a:ext cx="10666078" cy="646331"/>
          </a:xfrm>
          <a:prstGeom prst="rect">
            <a:avLst/>
          </a:prstGeom>
          <a:noFill/>
        </p:spPr>
        <p:txBody>
          <a:bodyPr wrap="square" rtlCol="0">
            <a:spAutoFit/>
          </a:bodyPr>
          <a:lstStyle/>
          <a:p>
            <a:r>
              <a:rPr lang="en-IN" sz="3600" dirty="0"/>
              <a:t>Drawbacks of Flutter</a:t>
            </a:r>
          </a:p>
        </p:txBody>
      </p:sp>
      <p:sp>
        <p:nvSpPr>
          <p:cNvPr id="11" name="TextBox 10">
            <a:extLst>
              <a:ext uri="{FF2B5EF4-FFF2-40B4-BE49-F238E27FC236}">
                <a16:creationId xmlns:a16="http://schemas.microsoft.com/office/drawing/2014/main" id="{1C04C6B4-C2B0-4359-BAF4-AF14775EE4AD}"/>
              </a:ext>
            </a:extLst>
          </p:cNvPr>
          <p:cNvSpPr txBox="1"/>
          <p:nvPr/>
        </p:nvSpPr>
        <p:spPr>
          <a:xfrm>
            <a:off x="479425" y="1095348"/>
            <a:ext cx="11233150" cy="3795270"/>
          </a:xfrm>
          <a:prstGeom prst="rect">
            <a:avLst/>
          </a:prstGeom>
          <a:noFill/>
        </p:spPr>
        <p:txBody>
          <a:bodyPr wrap="square" rtlCol="0">
            <a:spAutoFit/>
          </a:bodyPr>
          <a:lstStyle/>
          <a:p>
            <a:pPr>
              <a:lnSpc>
                <a:spcPts val="3450"/>
              </a:lnSpc>
              <a:spcBef>
                <a:spcPts val="2250"/>
              </a:spcBef>
              <a:spcAft>
                <a:spcPts val="1125"/>
              </a:spcAft>
            </a:pPr>
            <a:r>
              <a:rPr lang="en-IN" sz="1800" b="1" dirty="0">
                <a:solidFill>
                  <a:srgbClr val="141412"/>
                </a:solidFill>
                <a:effectLst/>
                <a:ea typeface="Times New Roman" panose="02020603050405020304" pitchFamily="18" charset="0"/>
              </a:rPr>
              <a:t>1. Getting the Platform Specific Look and Feel</a:t>
            </a:r>
            <a:endParaRPr lang="en-IN" sz="1800" b="1" dirty="0">
              <a:effectLst/>
              <a:ea typeface="Times New Roman" panose="02020603050405020304" pitchFamily="18" charset="0"/>
            </a:endParaRPr>
          </a:p>
          <a:p>
            <a:pPr algn="l">
              <a:lnSpc>
                <a:spcPts val="2250"/>
              </a:lnSpc>
              <a:spcAft>
                <a:spcPts val="1200"/>
              </a:spcAft>
            </a:pPr>
            <a:r>
              <a:rPr lang="en-IN" sz="1800" dirty="0">
                <a:solidFill>
                  <a:srgbClr val="000000"/>
                </a:solidFill>
                <a:effectLst/>
                <a:ea typeface="Times New Roman" panose="02020603050405020304" pitchFamily="18" charset="0"/>
              </a:rPr>
              <a:t>If you need your app to strictly conform to Material Design principles on Android devices, Universal Windows Platform look on Windows and Apple Design System on iOS, you may want to prepare separate applications.</a:t>
            </a:r>
          </a:p>
          <a:p>
            <a:pPr algn="l">
              <a:lnSpc>
                <a:spcPts val="2250"/>
              </a:lnSpc>
              <a:spcAft>
                <a:spcPts val="1200"/>
              </a:spcAft>
            </a:pPr>
            <a:r>
              <a:rPr lang="en-IN" sz="1800" b="1" dirty="0">
                <a:solidFill>
                  <a:srgbClr val="141412"/>
                </a:solidFill>
                <a:effectLst/>
                <a:ea typeface="Times New Roman" panose="02020603050405020304" pitchFamily="18" charset="0"/>
              </a:rPr>
              <a:t>2. Flutter Is a Young Technology</a:t>
            </a:r>
            <a:endParaRPr lang="en-IN" sz="1800" b="1" dirty="0">
              <a:effectLst/>
              <a:ea typeface="Times New Roman" panose="02020603050405020304" pitchFamily="18" charset="0"/>
            </a:endParaRPr>
          </a:p>
          <a:p>
            <a:pPr algn="l">
              <a:lnSpc>
                <a:spcPts val="2250"/>
              </a:lnSpc>
              <a:spcAft>
                <a:spcPts val="1200"/>
              </a:spcAft>
            </a:pPr>
            <a:r>
              <a:rPr lang="en-IN" sz="1800" dirty="0">
                <a:solidFill>
                  <a:srgbClr val="000000"/>
                </a:solidFill>
                <a:effectLst/>
                <a:ea typeface="Times New Roman" panose="02020603050405020304" pitchFamily="18" charset="0"/>
              </a:rPr>
              <a:t>Released in 2018, Flutter is a young tech, and new changes are implemented too frequently in the framework which is not a good thing. </a:t>
            </a:r>
          </a:p>
          <a:p>
            <a:pPr algn="l">
              <a:lnSpc>
                <a:spcPts val="2250"/>
              </a:lnSpc>
              <a:spcAft>
                <a:spcPts val="1200"/>
              </a:spcAft>
            </a:pPr>
            <a:r>
              <a:rPr lang="en-IN" sz="1800" dirty="0">
                <a:solidFill>
                  <a:srgbClr val="000000"/>
                </a:solidFill>
                <a:effectLst/>
                <a:ea typeface="Times New Roman" panose="02020603050405020304" pitchFamily="18" charset="0"/>
              </a:rPr>
              <a:t>3. </a:t>
            </a:r>
            <a:r>
              <a:rPr lang="en-IN" b="1" dirty="0">
                <a:solidFill>
                  <a:srgbClr val="000000"/>
                </a:solidFill>
                <a:ea typeface="Times New Roman" panose="02020603050405020304" pitchFamily="18" charset="0"/>
              </a:rPr>
              <a:t>Flutter Apps Have Larger Size Than of Native</a:t>
            </a:r>
          </a:p>
          <a:p>
            <a:pPr algn="l">
              <a:lnSpc>
                <a:spcPts val="2250"/>
              </a:lnSpc>
              <a:spcAft>
                <a:spcPts val="1200"/>
              </a:spcAft>
            </a:pPr>
            <a:r>
              <a:rPr lang="en-IN" dirty="0">
                <a:solidFill>
                  <a:srgbClr val="000000"/>
                </a:solidFill>
                <a:ea typeface="Times New Roman" panose="02020603050405020304" pitchFamily="18" charset="0"/>
              </a:rPr>
              <a:t>Apps produced using flutter have more size as compared to natives.</a:t>
            </a:r>
            <a:endParaRPr lang="en-IN" sz="1800" dirty="0">
              <a:solidFill>
                <a:srgbClr val="000000"/>
              </a:solidFill>
              <a:effectLst/>
              <a:ea typeface="Times New Roman" panose="02020603050405020304" pitchFamily="18" charset="0"/>
            </a:endParaRPr>
          </a:p>
          <a:p>
            <a:pPr algn="l">
              <a:lnSpc>
                <a:spcPts val="2250"/>
              </a:lnSpc>
              <a:spcAft>
                <a:spcPts val="1200"/>
              </a:spcAft>
            </a:pPr>
            <a:endParaRPr lang="en-IN" sz="1800" dirty="0">
              <a:effectLst/>
              <a:ea typeface="Times New Roman" panose="02020603050405020304" pitchFamily="18" charset="0"/>
            </a:endParaRPr>
          </a:p>
        </p:txBody>
      </p:sp>
    </p:spTree>
    <p:extLst>
      <p:ext uri="{BB962C8B-B14F-4D97-AF65-F5344CB8AC3E}">
        <p14:creationId xmlns:p14="http://schemas.microsoft.com/office/powerpoint/2010/main" val="38086245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9DDB64-43C4-4EA0-B61F-137F40CBC8F5}"/>
              </a:ext>
            </a:extLst>
          </p:cNvPr>
          <p:cNvSpPr txBox="1"/>
          <p:nvPr/>
        </p:nvSpPr>
        <p:spPr>
          <a:xfrm>
            <a:off x="479425" y="5639039"/>
            <a:ext cx="10666078" cy="646331"/>
          </a:xfrm>
          <a:prstGeom prst="rect">
            <a:avLst/>
          </a:prstGeom>
          <a:noFill/>
        </p:spPr>
        <p:txBody>
          <a:bodyPr wrap="square" rtlCol="0">
            <a:spAutoFit/>
          </a:bodyPr>
          <a:lstStyle/>
          <a:p>
            <a:r>
              <a:rPr lang="en-IN" sz="3600" dirty="0">
                <a:hlinkClick r:id="rId2" action="ppaction://hlinkfile"/>
              </a:rPr>
              <a:t>Lets see a Cross-Platform Application</a:t>
            </a:r>
            <a:endParaRPr lang="en-IN" sz="3600" dirty="0"/>
          </a:p>
        </p:txBody>
      </p:sp>
      <p:sp>
        <p:nvSpPr>
          <p:cNvPr id="6" name="TextBox 5">
            <a:extLst>
              <a:ext uri="{FF2B5EF4-FFF2-40B4-BE49-F238E27FC236}">
                <a16:creationId xmlns:a16="http://schemas.microsoft.com/office/drawing/2014/main" id="{3BEAF64D-AA9F-4642-8148-506B92214F8D}"/>
              </a:ext>
            </a:extLst>
          </p:cNvPr>
          <p:cNvSpPr txBox="1"/>
          <p:nvPr/>
        </p:nvSpPr>
        <p:spPr>
          <a:xfrm>
            <a:off x="479425" y="368300"/>
            <a:ext cx="10666078" cy="646331"/>
          </a:xfrm>
          <a:prstGeom prst="rect">
            <a:avLst/>
          </a:prstGeom>
          <a:noFill/>
        </p:spPr>
        <p:txBody>
          <a:bodyPr wrap="square" rtlCol="0">
            <a:spAutoFit/>
          </a:bodyPr>
          <a:lstStyle/>
          <a:p>
            <a:r>
              <a:rPr lang="en-IN" sz="3600" dirty="0"/>
              <a:t>IDEs to use flutter</a:t>
            </a:r>
          </a:p>
        </p:txBody>
      </p:sp>
      <p:pic>
        <p:nvPicPr>
          <p:cNvPr id="8" name="Picture 7">
            <a:extLst>
              <a:ext uri="{FF2B5EF4-FFF2-40B4-BE49-F238E27FC236}">
                <a16:creationId xmlns:a16="http://schemas.microsoft.com/office/drawing/2014/main" id="{15DCE8DD-B974-4B8A-8B5C-D3233048B0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8892094" y="1382931"/>
            <a:ext cx="1192185" cy="1192185"/>
          </a:xfrm>
          <a:prstGeom prst="rect">
            <a:avLst/>
          </a:prstGeom>
        </p:spPr>
      </p:pic>
      <p:pic>
        <p:nvPicPr>
          <p:cNvPr id="10" name="Picture 9">
            <a:extLst>
              <a:ext uri="{FF2B5EF4-FFF2-40B4-BE49-F238E27FC236}">
                <a16:creationId xmlns:a16="http://schemas.microsoft.com/office/drawing/2014/main" id="{FA1A58E9-A62C-4D76-A4D0-3C92081239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1215" y="1368990"/>
            <a:ext cx="3856007" cy="1220065"/>
          </a:xfrm>
          <a:prstGeom prst="rect">
            <a:avLst/>
          </a:prstGeom>
        </p:spPr>
      </p:pic>
      <p:sp>
        <p:nvSpPr>
          <p:cNvPr id="11" name="TextBox 10">
            <a:extLst>
              <a:ext uri="{FF2B5EF4-FFF2-40B4-BE49-F238E27FC236}">
                <a16:creationId xmlns:a16="http://schemas.microsoft.com/office/drawing/2014/main" id="{E880E654-A4F0-4272-9A1C-9D67FF5488EC}"/>
              </a:ext>
            </a:extLst>
          </p:cNvPr>
          <p:cNvSpPr txBox="1"/>
          <p:nvPr/>
        </p:nvSpPr>
        <p:spPr>
          <a:xfrm>
            <a:off x="5916285" y="1318501"/>
            <a:ext cx="2855343" cy="1323439"/>
          </a:xfrm>
          <a:prstGeom prst="rect">
            <a:avLst/>
          </a:prstGeom>
          <a:noFill/>
        </p:spPr>
        <p:txBody>
          <a:bodyPr wrap="square" rtlCol="0">
            <a:spAutoFit/>
          </a:bodyPr>
          <a:lstStyle/>
          <a:p>
            <a:r>
              <a:rPr lang="en-IN" sz="4000" dirty="0"/>
              <a:t>Visual Studio Code</a:t>
            </a:r>
          </a:p>
        </p:txBody>
      </p:sp>
      <p:pic>
        <p:nvPicPr>
          <p:cNvPr id="1026" name="Picture 2" descr="Software &amp;amp; Mobile App Development, Website Designing, Digital Marketing  Company | Zensly Technology">
            <a:extLst>
              <a:ext uri="{FF2B5EF4-FFF2-40B4-BE49-F238E27FC236}">
                <a16:creationId xmlns:a16="http://schemas.microsoft.com/office/drawing/2014/main" id="{1786D34B-6899-4D13-B8F3-663CD3398B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16964" y="3207365"/>
            <a:ext cx="41910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9077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3B18C-141A-40FE-83DF-26504E72D2DF}"/>
              </a:ext>
            </a:extLst>
          </p:cNvPr>
          <p:cNvSpPr>
            <a:spLocks noGrp="1"/>
          </p:cNvSpPr>
          <p:nvPr>
            <p:ph type="title"/>
          </p:nvPr>
        </p:nvSpPr>
        <p:spPr>
          <a:xfrm>
            <a:off x="838200" y="2766218"/>
            <a:ext cx="10515600" cy="1325563"/>
          </a:xfrm>
        </p:spPr>
        <p:txBody>
          <a:bodyPr/>
          <a:lstStyle/>
          <a:p>
            <a:r>
              <a:rPr lang="en-IN" dirty="0"/>
              <a:t>Slides after these will be in example app designed in flutter</a:t>
            </a:r>
          </a:p>
        </p:txBody>
      </p:sp>
    </p:spTree>
    <p:extLst>
      <p:ext uri="{BB962C8B-B14F-4D97-AF65-F5344CB8AC3E}">
        <p14:creationId xmlns:p14="http://schemas.microsoft.com/office/powerpoint/2010/main" val="41767795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A47241B-F58A-4DCF-A4D3-8970BFCA21BF}"/>
              </a:ext>
            </a:extLst>
          </p:cNvPr>
          <p:cNvSpPr txBox="1"/>
          <p:nvPr/>
        </p:nvSpPr>
        <p:spPr>
          <a:xfrm>
            <a:off x="479425" y="368300"/>
            <a:ext cx="10666078" cy="646331"/>
          </a:xfrm>
          <a:prstGeom prst="rect">
            <a:avLst/>
          </a:prstGeom>
          <a:noFill/>
        </p:spPr>
        <p:txBody>
          <a:bodyPr wrap="square" rtlCol="0">
            <a:spAutoFit/>
          </a:bodyPr>
          <a:lstStyle/>
          <a:p>
            <a:r>
              <a:rPr lang="en-IN" sz="3600" dirty="0"/>
              <a:t>Conclusion</a:t>
            </a:r>
          </a:p>
        </p:txBody>
      </p:sp>
      <p:sp>
        <p:nvSpPr>
          <p:cNvPr id="11" name="TextBox 10">
            <a:extLst>
              <a:ext uri="{FF2B5EF4-FFF2-40B4-BE49-F238E27FC236}">
                <a16:creationId xmlns:a16="http://schemas.microsoft.com/office/drawing/2014/main" id="{1C04C6B4-C2B0-4359-BAF4-AF14775EE4AD}"/>
              </a:ext>
            </a:extLst>
          </p:cNvPr>
          <p:cNvSpPr txBox="1"/>
          <p:nvPr/>
        </p:nvSpPr>
        <p:spPr>
          <a:xfrm>
            <a:off x="479425" y="1438712"/>
            <a:ext cx="10550525" cy="2308324"/>
          </a:xfrm>
          <a:prstGeom prst="rect">
            <a:avLst/>
          </a:prstGeom>
          <a:noFill/>
        </p:spPr>
        <p:txBody>
          <a:bodyPr wrap="square" rtlCol="0">
            <a:spAutoFit/>
          </a:bodyPr>
          <a:lstStyle/>
          <a:p>
            <a:pPr algn="l"/>
            <a:r>
              <a:rPr lang="en-US" sz="2400" b="1" i="0" dirty="0">
                <a:solidFill>
                  <a:srgbClr val="292929"/>
                </a:solidFill>
                <a:effectLst/>
              </a:rPr>
              <a:t>	With Flutter, the possibilities are practically endless, so even super extensive apps can be created with ease. If you develop mobile apps and have yet to give Flutter a try, I highly recommend you do. After using Flutter since it’s inception, We think its safe to say that it’s the best mobile app development technology and is the future of mobile development. If not, it’s definitely a step in the right direction.</a:t>
            </a:r>
          </a:p>
        </p:txBody>
      </p:sp>
    </p:spTree>
    <p:extLst>
      <p:ext uri="{BB962C8B-B14F-4D97-AF65-F5344CB8AC3E}">
        <p14:creationId xmlns:p14="http://schemas.microsoft.com/office/powerpoint/2010/main" val="745578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A47241B-F58A-4DCF-A4D3-8970BFCA21BF}"/>
              </a:ext>
            </a:extLst>
          </p:cNvPr>
          <p:cNvSpPr txBox="1"/>
          <p:nvPr/>
        </p:nvSpPr>
        <p:spPr>
          <a:xfrm>
            <a:off x="479425" y="368300"/>
            <a:ext cx="10666078" cy="646331"/>
          </a:xfrm>
          <a:prstGeom prst="rect">
            <a:avLst/>
          </a:prstGeom>
          <a:noFill/>
        </p:spPr>
        <p:txBody>
          <a:bodyPr wrap="square" rtlCol="0">
            <a:spAutoFit/>
          </a:bodyPr>
          <a:lstStyle/>
          <a:p>
            <a:r>
              <a:rPr lang="en-IN" sz="3600" dirty="0"/>
              <a:t>Future scope</a:t>
            </a:r>
          </a:p>
        </p:txBody>
      </p:sp>
      <p:sp>
        <p:nvSpPr>
          <p:cNvPr id="11" name="TextBox 10">
            <a:extLst>
              <a:ext uri="{FF2B5EF4-FFF2-40B4-BE49-F238E27FC236}">
                <a16:creationId xmlns:a16="http://schemas.microsoft.com/office/drawing/2014/main" id="{1C04C6B4-C2B0-4359-BAF4-AF14775EE4AD}"/>
              </a:ext>
            </a:extLst>
          </p:cNvPr>
          <p:cNvSpPr txBox="1"/>
          <p:nvPr/>
        </p:nvSpPr>
        <p:spPr>
          <a:xfrm>
            <a:off x="479425" y="981512"/>
            <a:ext cx="11233150" cy="4893647"/>
          </a:xfrm>
          <a:prstGeom prst="rect">
            <a:avLst/>
          </a:prstGeom>
          <a:noFill/>
        </p:spPr>
        <p:txBody>
          <a:bodyPr wrap="square" rtlCol="0">
            <a:spAutoFit/>
          </a:bodyPr>
          <a:lstStyle/>
          <a:p>
            <a:pPr algn="l"/>
            <a:r>
              <a:rPr lang="en-US" sz="2400" b="0" i="0" dirty="0">
                <a:solidFill>
                  <a:srgbClr val="292929"/>
                </a:solidFill>
                <a:effectLst/>
              </a:rPr>
              <a:t>We continue to see fast growth in Flutter usage, with over </a:t>
            </a:r>
            <a:r>
              <a:rPr lang="en-US" sz="2400" b="1" i="0" dirty="0">
                <a:solidFill>
                  <a:srgbClr val="292929"/>
                </a:solidFill>
                <a:effectLst/>
              </a:rPr>
              <a:t>two million developers having used Flutter</a:t>
            </a:r>
            <a:r>
              <a:rPr lang="en-US" sz="2400" b="0" i="0" dirty="0">
                <a:solidFill>
                  <a:srgbClr val="292929"/>
                </a:solidFill>
                <a:effectLst/>
              </a:rPr>
              <a:t> in the last 3 years since its release. Despite these unprecedented circumstances, in March there was 10% month-over-month growth, with nearly half a million developers now using Flutter each month.</a:t>
            </a:r>
          </a:p>
          <a:p>
            <a:pPr algn="l"/>
            <a:r>
              <a:rPr lang="en-US" sz="2400" b="0" i="0" dirty="0">
                <a:solidFill>
                  <a:srgbClr val="292929"/>
                </a:solidFill>
                <a:effectLst/>
              </a:rPr>
              <a:t>Some other interesting statistics:</a:t>
            </a:r>
          </a:p>
          <a:p>
            <a:pPr lvl="1">
              <a:buFont typeface="Arial" panose="020B0604020202020204" pitchFamily="34" charset="0"/>
              <a:buChar char="•"/>
            </a:pPr>
            <a:r>
              <a:rPr lang="en-US" sz="2400" b="0" i="0" dirty="0">
                <a:solidFill>
                  <a:srgbClr val="292929"/>
                </a:solidFill>
                <a:effectLst/>
              </a:rPr>
              <a:t>  60% of users are developing with Windows, 27% are using macOS, and 13% are using Linux.</a:t>
            </a:r>
          </a:p>
          <a:p>
            <a:pPr lvl="1">
              <a:buFont typeface="Arial" panose="020B0604020202020204" pitchFamily="34" charset="0"/>
              <a:buChar char="•"/>
            </a:pPr>
            <a:r>
              <a:rPr lang="en-US" sz="2400" b="0" i="0" dirty="0">
                <a:solidFill>
                  <a:srgbClr val="292929"/>
                </a:solidFill>
                <a:effectLst/>
              </a:rPr>
              <a:t>  35% work for a startup, 26% are enterprise developers, 19% are self-employed, and 7% work for design agencies.</a:t>
            </a:r>
          </a:p>
          <a:p>
            <a:pPr lvl="1">
              <a:buFont typeface="Arial" panose="020B0604020202020204" pitchFamily="34" charset="0"/>
              <a:buChar char="•"/>
            </a:pPr>
            <a:r>
              <a:rPr lang="en-US" sz="2400" b="0" i="0" dirty="0">
                <a:solidFill>
                  <a:srgbClr val="292929"/>
                </a:solidFill>
                <a:effectLst/>
              </a:rPr>
              <a:t>The top five territories for Flutter are India, China, the United States, the EU, and Brazil.</a:t>
            </a:r>
          </a:p>
          <a:p>
            <a:pPr lvl="1">
              <a:buFont typeface="Arial" panose="020B0604020202020204" pitchFamily="34" charset="0"/>
              <a:buChar char="•"/>
            </a:pPr>
            <a:r>
              <a:rPr lang="en-US" sz="2400" b="0" i="0" dirty="0">
                <a:solidFill>
                  <a:srgbClr val="292929"/>
                </a:solidFill>
                <a:effectLst/>
              </a:rPr>
              <a:t>  There are approximately 90,000 Flutter apps published in the Play Store, with nearly 10,000 uploaded in the last month alone.</a:t>
            </a:r>
          </a:p>
        </p:txBody>
      </p:sp>
    </p:spTree>
    <p:extLst>
      <p:ext uri="{BB962C8B-B14F-4D97-AF65-F5344CB8AC3E}">
        <p14:creationId xmlns:p14="http://schemas.microsoft.com/office/powerpoint/2010/main" val="1317000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19D63-4A66-4E3D-9F08-D97ED8C56AA4}"/>
              </a:ext>
            </a:extLst>
          </p:cNvPr>
          <p:cNvSpPr>
            <a:spLocks noGrp="1"/>
          </p:cNvSpPr>
          <p:nvPr>
            <p:ph type="title"/>
          </p:nvPr>
        </p:nvSpPr>
        <p:spPr>
          <a:xfrm>
            <a:off x="838200" y="2766218"/>
            <a:ext cx="10515600" cy="1325563"/>
          </a:xfrm>
        </p:spPr>
        <p:txBody>
          <a:bodyPr>
            <a:normAutofit/>
          </a:bodyPr>
          <a:lstStyle/>
          <a:p>
            <a:pPr algn="ctr"/>
            <a:r>
              <a:rPr lang="en-IN" sz="8800" dirty="0"/>
              <a:t>THANK YOU</a:t>
            </a:r>
          </a:p>
        </p:txBody>
      </p:sp>
    </p:spTree>
    <p:extLst>
      <p:ext uri="{BB962C8B-B14F-4D97-AF65-F5344CB8AC3E}">
        <p14:creationId xmlns:p14="http://schemas.microsoft.com/office/powerpoint/2010/main" val="30735533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074045-29CF-4304-B21A-13B5DEEE1C1F}"/>
              </a:ext>
            </a:extLst>
          </p:cNvPr>
          <p:cNvSpPr txBox="1"/>
          <p:nvPr/>
        </p:nvSpPr>
        <p:spPr>
          <a:xfrm>
            <a:off x="143934" y="167722"/>
            <a:ext cx="11904132" cy="6522555"/>
          </a:xfrm>
          <a:prstGeom prst="rect">
            <a:avLst/>
          </a:prstGeom>
          <a:noFill/>
        </p:spPr>
        <p:txBody>
          <a:bodyPr wrap="square" rtlCol="0">
            <a:spAutoFit/>
          </a:bodyPr>
          <a:lstStyle/>
          <a:p>
            <a:pPr algn="ctr">
              <a:lnSpc>
                <a:spcPct val="107000"/>
              </a:lnSpc>
              <a:spcAft>
                <a:spcPts val="800"/>
              </a:spcAft>
            </a:pPr>
            <a:r>
              <a:rPr lang="en-IN" sz="1800" b="1" dirty="0">
                <a:effectLst/>
                <a:latin typeface="+mj-lt"/>
                <a:ea typeface="Calibri" panose="020F0502020204030204" pitchFamily="34" charset="0"/>
                <a:cs typeface="Arial" panose="020B0604020202020204" pitchFamily="34" charset="0"/>
              </a:rPr>
              <a:t>ABSTRACT</a:t>
            </a:r>
            <a:endParaRPr lang="en-IN" sz="1800" dirty="0">
              <a:effectLst/>
              <a:latin typeface="+mj-lt"/>
              <a:ea typeface="Calibri" panose="020F0502020204030204" pitchFamily="34" charset="0"/>
              <a:cs typeface="Arial" panose="020B0604020202020204" pitchFamily="34" charset="0"/>
            </a:endParaRPr>
          </a:p>
          <a:p>
            <a:pPr algn="ctr">
              <a:lnSpc>
                <a:spcPct val="107000"/>
              </a:lnSpc>
              <a:spcAft>
                <a:spcPts val="800"/>
              </a:spcAft>
            </a:pPr>
            <a:r>
              <a:rPr lang="en-IN" sz="1800" b="1" dirty="0">
                <a:effectLst/>
                <a:latin typeface="+mj-lt"/>
                <a:ea typeface="Calibri" panose="020F0502020204030204" pitchFamily="34" charset="0"/>
                <a:cs typeface="Arial" panose="020B0604020202020204" pitchFamily="34" charset="0"/>
              </a:rPr>
              <a:t> </a:t>
            </a:r>
            <a:endParaRPr lang="en-IN" sz="1800" dirty="0">
              <a:effectLst/>
              <a:latin typeface="+mj-lt"/>
              <a:ea typeface="Calibri" panose="020F0502020204030204" pitchFamily="34" charset="0"/>
              <a:cs typeface="Arial" panose="020B0604020202020204" pitchFamily="34" charset="0"/>
            </a:endParaRPr>
          </a:p>
          <a:p>
            <a:pPr algn="just" fontAlgn="base">
              <a:spcAft>
                <a:spcPts val="1800"/>
              </a:spcAft>
            </a:pPr>
            <a:r>
              <a:rPr lang="en-IN" sz="1800" dirty="0">
                <a:solidFill>
                  <a:srgbClr val="0A0A23"/>
                </a:solidFill>
                <a:effectLst/>
                <a:latin typeface="+mj-lt"/>
                <a:ea typeface="Times New Roman" panose="02020603050405020304" pitchFamily="18" charset="0"/>
                <a:cs typeface="Times New Roman" panose="02020603050405020304" pitchFamily="18" charset="0"/>
              </a:rPr>
              <a:t>	Flutter is a free and open-source cross-platform UI framework created by Google and released in May 2017. In a few words, it allows you to create a native mobile application with only one codebase. This means that you can use one programming language and one codebase to create two different apps (for iOS and Android). Besides mobile application development, flutter supports web development and desktop app development too. Since its release Using Flutter in development has given reduced code development time, increased time-to-market speed which makes it popular choice for cross-platform framework.</a:t>
            </a:r>
            <a:endParaRPr lang="en-IN" sz="1800" dirty="0">
              <a:effectLst/>
              <a:latin typeface="+mj-lt"/>
              <a:ea typeface="Times New Roman" panose="02020603050405020304" pitchFamily="18" charset="0"/>
            </a:endParaRPr>
          </a:p>
          <a:p>
            <a:pPr algn="just" fontAlgn="base">
              <a:spcAft>
                <a:spcPts val="1800"/>
              </a:spcAft>
            </a:pPr>
            <a:r>
              <a:rPr lang="en-IN" sz="1800" dirty="0">
                <a:solidFill>
                  <a:srgbClr val="000000"/>
                </a:solidFill>
                <a:effectLst/>
                <a:latin typeface="+mj-lt"/>
                <a:ea typeface="Times New Roman" panose="02020603050405020304" pitchFamily="18" charset="0"/>
                <a:cs typeface="Times New Roman" panose="02020603050405020304" pitchFamily="18" charset="0"/>
              </a:rPr>
              <a:t>	</a:t>
            </a:r>
            <a:r>
              <a:rPr lang="en-IN" sz="1800" dirty="0">
                <a:solidFill>
                  <a:srgbClr val="0A0A23"/>
                </a:solidFill>
                <a:effectLst/>
                <a:latin typeface="+mj-lt"/>
                <a:ea typeface="Times New Roman" panose="02020603050405020304" pitchFamily="18" charset="0"/>
                <a:cs typeface="Times New Roman" panose="02020603050405020304" pitchFamily="18" charset="0"/>
              </a:rPr>
              <a:t>This year, mobile applications continued to become more and more popular. Fortunately, there are many programming tools available to developers who want to create them. Among these tools there is Flutter, which has distinguished itself lately. </a:t>
            </a:r>
            <a:endParaRPr lang="en-IN" sz="1800" dirty="0">
              <a:effectLst/>
              <a:latin typeface="+mj-lt"/>
              <a:ea typeface="Times New Roman" panose="02020603050405020304" pitchFamily="18" charset="0"/>
            </a:endParaRPr>
          </a:p>
          <a:p>
            <a:pPr algn="just" fontAlgn="base">
              <a:spcAft>
                <a:spcPts val="1800"/>
              </a:spcAft>
            </a:pPr>
            <a:r>
              <a:rPr lang="en-IN" sz="1800" dirty="0">
                <a:solidFill>
                  <a:srgbClr val="0A0A23"/>
                </a:solidFill>
                <a:effectLst/>
                <a:latin typeface="+mj-lt"/>
                <a:ea typeface="Times New Roman" panose="02020603050405020304" pitchFamily="18" charset="0"/>
                <a:cs typeface="Times New Roman" panose="02020603050405020304" pitchFamily="18" charset="0"/>
              </a:rPr>
              <a:t>	When it comes to mobile application development, Flutter usage is growing significantly every year as it is highly portable and already works on many form factors beyond phones.</a:t>
            </a:r>
            <a:r>
              <a:rPr lang="en-IN" sz="1800" dirty="0">
                <a:solidFill>
                  <a:srgbClr val="000000"/>
                </a:solidFill>
                <a:effectLst/>
                <a:latin typeface="+mj-lt"/>
                <a:ea typeface="Times New Roman" panose="02020603050405020304" pitchFamily="18" charset="0"/>
                <a:cs typeface="Times New Roman" panose="02020603050405020304" pitchFamily="18" charset="0"/>
              </a:rPr>
              <a:t> Flutter’s popularity is easy to understand, and while half a million developers use Flutter monthly, the top five territories for Flutter developers are the US, China, India, Brazil, and the EU.</a:t>
            </a:r>
            <a:endParaRPr lang="en-IN" sz="1800" dirty="0">
              <a:effectLst/>
              <a:latin typeface="+mj-lt"/>
              <a:ea typeface="Times New Roman" panose="02020603050405020304" pitchFamily="18" charset="0"/>
            </a:endParaRPr>
          </a:p>
          <a:p>
            <a:pPr algn="just" fontAlgn="base">
              <a:spcAft>
                <a:spcPts val="1800"/>
              </a:spcAft>
            </a:pPr>
            <a:r>
              <a:rPr lang="en-IN" sz="1800" dirty="0">
                <a:solidFill>
                  <a:srgbClr val="0A0A23"/>
                </a:solidFill>
                <a:effectLst/>
                <a:latin typeface="+mj-lt"/>
                <a:ea typeface="Times New Roman" panose="02020603050405020304" pitchFamily="18" charset="0"/>
                <a:cs typeface="Times New Roman" panose="02020603050405020304" pitchFamily="18" charset="0"/>
              </a:rPr>
              <a:t>	This report aims to answer questions like “What is Flutter?”, “Where it can be used?” and “Why to use Flutter?”. We discuss various factors of Flutter and the applications with their pros and cons. In the end we will discuss the future of Flutter to see what aspects of today’s mobile development world it may transform.</a:t>
            </a:r>
            <a:endParaRPr lang="en-IN" sz="1800" dirty="0">
              <a:effectLst/>
              <a:latin typeface="+mj-lt"/>
              <a:ea typeface="Times New Roman" panose="02020603050405020304" pitchFamily="18" charset="0"/>
            </a:endParaRPr>
          </a:p>
          <a:p>
            <a:endParaRPr lang="en-IN" dirty="0">
              <a:latin typeface="+mj-lt"/>
            </a:endParaRPr>
          </a:p>
        </p:txBody>
      </p:sp>
      <p:sp>
        <p:nvSpPr>
          <p:cNvPr id="5" name="TextBox 4">
            <a:extLst>
              <a:ext uri="{FF2B5EF4-FFF2-40B4-BE49-F238E27FC236}">
                <a16:creationId xmlns:a16="http://schemas.microsoft.com/office/drawing/2014/main" id="{B59B4AF1-76BA-44C6-A519-836497F82BF6}"/>
              </a:ext>
            </a:extLst>
          </p:cNvPr>
          <p:cNvSpPr txBox="1"/>
          <p:nvPr/>
        </p:nvSpPr>
        <p:spPr>
          <a:xfrm>
            <a:off x="478172" y="8395755"/>
            <a:ext cx="9823508" cy="1569660"/>
          </a:xfrm>
          <a:prstGeom prst="rect">
            <a:avLst/>
          </a:prstGeom>
          <a:noFill/>
        </p:spPr>
        <p:txBody>
          <a:bodyPr wrap="square" rtlCol="0">
            <a:spAutoFit/>
          </a:bodyPr>
          <a:lstStyle/>
          <a:p>
            <a:pPr algn="l"/>
            <a:r>
              <a:rPr lang="en-US" sz="2400" b="1" i="0" dirty="0">
                <a:solidFill>
                  <a:schemeClr val="accent5">
                    <a:lumMod val="50000"/>
                  </a:schemeClr>
                </a:solidFill>
                <a:effectLst/>
                <a:latin typeface="+mj-lt"/>
              </a:rPr>
              <a:t>Flutter</a:t>
            </a:r>
            <a:r>
              <a:rPr lang="en-US" sz="2400" i="0" dirty="0">
                <a:solidFill>
                  <a:schemeClr val="accent5">
                    <a:lumMod val="50000"/>
                  </a:schemeClr>
                </a:solidFill>
                <a:effectLst/>
                <a:latin typeface="+mj-lt"/>
              </a:rPr>
              <a:t> is an open-source UI software development kit created by Google. It is used to develop cross platform applications for Android, iOS, Linux, Mac, Windows, Google Fuchsia, and the web from a single codebase.</a:t>
            </a:r>
          </a:p>
          <a:p>
            <a:pPr algn="l"/>
            <a:endParaRPr lang="en-US" sz="2400" i="0" dirty="0">
              <a:solidFill>
                <a:schemeClr val="accent5">
                  <a:lumMod val="50000"/>
                </a:schemeClr>
              </a:solidFill>
              <a:effectLst/>
              <a:latin typeface="+mj-lt"/>
            </a:endParaRPr>
          </a:p>
        </p:txBody>
      </p:sp>
      <p:sp>
        <p:nvSpPr>
          <p:cNvPr id="6" name="TextBox 5">
            <a:extLst>
              <a:ext uri="{FF2B5EF4-FFF2-40B4-BE49-F238E27FC236}">
                <a16:creationId xmlns:a16="http://schemas.microsoft.com/office/drawing/2014/main" id="{F9496DED-B27B-482D-B7B1-BFAD1F76CE6E}"/>
              </a:ext>
            </a:extLst>
          </p:cNvPr>
          <p:cNvSpPr txBox="1"/>
          <p:nvPr/>
        </p:nvSpPr>
        <p:spPr>
          <a:xfrm>
            <a:off x="478172" y="7565245"/>
            <a:ext cx="6031684" cy="646331"/>
          </a:xfrm>
          <a:prstGeom prst="rect">
            <a:avLst/>
          </a:prstGeom>
          <a:noFill/>
        </p:spPr>
        <p:txBody>
          <a:bodyPr wrap="square" rtlCol="0">
            <a:spAutoFit/>
          </a:bodyPr>
          <a:lstStyle/>
          <a:p>
            <a:r>
              <a:rPr lang="en-IN" sz="3600" dirty="0"/>
              <a:t>What is Flutter?</a:t>
            </a:r>
          </a:p>
        </p:txBody>
      </p:sp>
      <p:graphicFrame>
        <p:nvGraphicFramePr>
          <p:cNvPr id="7" name="Table 6">
            <a:extLst>
              <a:ext uri="{FF2B5EF4-FFF2-40B4-BE49-F238E27FC236}">
                <a16:creationId xmlns:a16="http://schemas.microsoft.com/office/drawing/2014/main" id="{F055F27F-65C7-4148-AD68-0D9583DA8002}"/>
              </a:ext>
            </a:extLst>
          </p:cNvPr>
          <p:cNvGraphicFramePr>
            <a:graphicFrameLocks noGrp="1"/>
          </p:cNvGraphicFramePr>
          <p:nvPr>
            <p:extLst>
              <p:ext uri="{D42A27DB-BD31-4B8C-83A1-F6EECF244321}">
                <p14:modId xmlns:p14="http://schemas.microsoft.com/office/powerpoint/2010/main" val="1703397031"/>
              </p:ext>
            </p:extLst>
          </p:nvPr>
        </p:nvGraphicFramePr>
        <p:xfrm>
          <a:off x="608988" y="9864746"/>
          <a:ext cx="7553500" cy="2985563"/>
        </p:xfrm>
        <a:graphic>
          <a:graphicData uri="http://schemas.openxmlformats.org/drawingml/2006/table">
            <a:tbl>
              <a:tblPr/>
              <a:tblGrid>
                <a:gridCol w="1983032">
                  <a:extLst>
                    <a:ext uri="{9D8B030D-6E8A-4147-A177-3AD203B41FA5}">
                      <a16:colId xmlns:a16="http://schemas.microsoft.com/office/drawing/2014/main" val="2197708490"/>
                    </a:ext>
                  </a:extLst>
                </a:gridCol>
                <a:gridCol w="5570468">
                  <a:extLst>
                    <a:ext uri="{9D8B030D-6E8A-4147-A177-3AD203B41FA5}">
                      <a16:colId xmlns:a16="http://schemas.microsoft.com/office/drawing/2014/main" val="124687687"/>
                    </a:ext>
                  </a:extLst>
                </a:gridCol>
              </a:tblGrid>
              <a:tr h="385234">
                <a:tc>
                  <a:txBody>
                    <a:bodyPr/>
                    <a:lstStyle/>
                    <a:p>
                      <a:pPr algn="l" fontAlgn="t"/>
                      <a:r>
                        <a:rPr lang="en-IN" u="none" strike="noStrike" dirty="0">
                          <a:solidFill>
                            <a:schemeClr val="accent5">
                              <a:lumMod val="50000"/>
                            </a:schemeClr>
                          </a:solidFill>
                          <a:effectLst/>
                        </a:rPr>
                        <a:t>Original author(s)</a:t>
                      </a:r>
                      <a:endParaRPr lang="en-IN" dirty="0">
                        <a:solidFill>
                          <a:schemeClr val="accent5">
                            <a:lumMod val="50000"/>
                          </a:schemeClr>
                        </a:solidFill>
                        <a:effectLst/>
                      </a:endParaRP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accent4">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u="none" strike="noStrike" dirty="0">
                          <a:solidFill>
                            <a:schemeClr val="accent5">
                              <a:lumMod val="50000"/>
                            </a:schemeClr>
                          </a:solidFill>
                          <a:effectLst/>
                        </a:rPr>
                        <a:t>Google</a:t>
                      </a:r>
                      <a:endParaRPr lang="en-IN" dirty="0">
                        <a:solidFill>
                          <a:schemeClr val="accent5">
                            <a:lumMod val="50000"/>
                          </a:schemeClr>
                        </a:solidFill>
                        <a:effectLst/>
                      </a:endParaRP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12700" cap="flat" cmpd="sng" algn="ctr">
                      <a:solidFill>
                        <a:schemeClr val="accent4">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271979745"/>
                  </a:ext>
                </a:extLst>
              </a:tr>
              <a:tr h="385234">
                <a:tc>
                  <a:txBody>
                    <a:bodyPr/>
                    <a:lstStyle/>
                    <a:p>
                      <a:pPr algn="l" fontAlgn="t"/>
                      <a:r>
                        <a:rPr lang="en-IN" u="none" strike="noStrike" dirty="0">
                          <a:solidFill>
                            <a:schemeClr val="accent5">
                              <a:lumMod val="50000"/>
                            </a:schemeClr>
                          </a:solidFill>
                          <a:effectLst/>
                        </a:rPr>
                        <a:t>Developer(s)</a:t>
                      </a:r>
                      <a:endParaRPr lang="en-IN" dirty="0">
                        <a:solidFill>
                          <a:schemeClr val="accent5">
                            <a:lumMod val="50000"/>
                          </a:schemeClr>
                        </a:solidFill>
                        <a:effectLst/>
                      </a:endParaRP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a:solidFill>
                            <a:schemeClr val="accent5">
                              <a:lumMod val="50000"/>
                            </a:schemeClr>
                          </a:solidFill>
                          <a:effectLst/>
                        </a:rPr>
                        <a:t>Google and community</a:t>
                      </a: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3006707564"/>
                  </a:ext>
                </a:extLst>
              </a:tr>
              <a:tr h="385234">
                <a:tc>
                  <a:txBody>
                    <a:bodyPr/>
                    <a:lstStyle/>
                    <a:p>
                      <a:pPr algn="l" fontAlgn="t"/>
                      <a:r>
                        <a:rPr lang="en-IN" dirty="0">
                          <a:solidFill>
                            <a:schemeClr val="accent5">
                              <a:lumMod val="50000"/>
                            </a:schemeClr>
                          </a:solidFill>
                          <a:effectLst/>
                        </a:rPr>
                        <a:t>Initial release</a:t>
                      </a: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US" dirty="0">
                          <a:solidFill>
                            <a:schemeClr val="accent5">
                              <a:lumMod val="50000"/>
                            </a:schemeClr>
                          </a:solidFill>
                          <a:effectLst/>
                        </a:rPr>
                        <a:t>Alpha (v0.0.6) / May 2017; 4 years ago</a:t>
                      </a: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4235459294"/>
                  </a:ext>
                </a:extLst>
              </a:tr>
              <a:tr h="385234">
                <a:tc>
                  <a:txBody>
                    <a:bodyPr/>
                    <a:lstStyle/>
                    <a:p>
                      <a:pPr algn="l" fontAlgn="t"/>
                      <a:r>
                        <a:rPr lang="en-IN" u="none" strike="noStrike" dirty="0">
                          <a:solidFill>
                            <a:schemeClr val="accent5">
                              <a:lumMod val="50000"/>
                            </a:schemeClr>
                          </a:solidFill>
                          <a:effectLst/>
                        </a:rPr>
                        <a:t>Stable release</a:t>
                      </a:r>
                      <a:endParaRPr lang="en-IN" dirty="0">
                        <a:solidFill>
                          <a:schemeClr val="accent5">
                            <a:lumMod val="50000"/>
                          </a:schemeClr>
                        </a:solidFill>
                        <a:effectLst/>
                      </a:endParaRP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US" dirty="0">
                          <a:solidFill>
                            <a:schemeClr val="accent5">
                              <a:lumMod val="50000"/>
                            </a:schemeClr>
                          </a:solidFill>
                          <a:effectLst/>
                        </a:rPr>
                        <a:t>2.2.0  / 19 May 2021; 25 days ago</a:t>
                      </a: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2075804775"/>
                  </a:ext>
                </a:extLst>
              </a:tr>
              <a:tr h="385234">
                <a:tc>
                  <a:txBody>
                    <a:bodyPr/>
                    <a:lstStyle/>
                    <a:p>
                      <a:pPr algn="l" fontAlgn="t"/>
                      <a:r>
                        <a:rPr lang="en-IN" dirty="0">
                          <a:solidFill>
                            <a:schemeClr val="accent5">
                              <a:lumMod val="50000"/>
                            </a:schemeClr>
                          </a:solidFill>
                          <a:effectLst/>
                        </a:rPr>
                        <a:t>Written in</a:t>
                      </a: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u="none" strike="noStrike" dirty="0">
                          <a:solidFill>
                            <a:schemeClr val="accent5">
                              <a:lumMod val="50000"/>
                            </a:schemeClr>
                          </a:solidFill>
                          <a:effectLst/>
                        </a:rPr>
                        <a:t>C</a:t>
                      </a:r>
                      <a:r>
                        <a:rPr lang="en-IN" dirty="0">
                          <a:solidFill>
                            <a:schemeClr val="accent5">
                              <a:lumMod val="50000"/>
                            </a:schemeClr>
                          </a:solidFill>
                          <a:effectLst/>
                        </a:rPr>
                        <a:t>, </a:t>
                      </a:r>
                      <a:r>
                        <a:rPr lang="en-IN" u="none" strike="noStrike" dirty="0">
                          <a:solidFill>
                            <a:schemeClr val="accent5">
                              <a:lumMod val="50000"/>
                            </a:schemeClr>
                          </a:solidFill>
                          <a:effectLst/>
                        </a:rPr>
                        <a:t>C++</a:t>
                      </a:r>
                      <a:r>
                        <a:rPr lang="en-IN" dirty="0">
                          <a:solidFill>
                            <a:schemeClr val="accent5">
                              <a:lumMod val="50000"/>
                            </a:schemeClr>
                          </a:solidFill>
                          <a:effectLst/>
                        </a:rPr>
                        <a:t>, </a:t>
                      </a:r>
                      <a:r>
                        <a:rPr lang="en-IN" u="none" strike="noStrike" dirty="0">
                          <a:solidFill>
                            <a:schemeClr val="accent5">
                              <a:lumMod val="50000"/>
                            </a:schemeClr>
                          </a:solidFill>
                          <a:effectLst/>
                        </a:rPr>
                        <a:t>Dart</a:t>
                      </a:r>
                      <a:endParaRPr lang="en-IN" dirty="0">
                        <a:solidFill>
                          <a:schemeClr val="accent5">
                            <a:lumMod val="50000"/>
                          </a:schemeClr>
                        </a:solidFill>
                        <a:effectLst/>
                      </a:endParaRP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860909720"/>
                  </a:ext>
                </a:extLst>
              </a:tr>
              <a:tr h="674159">
                <a:tc>
                  <a:txBody>
                    <a:bodyPr/>
                    <a:lstStyle/>
                    <a:p>
                      <a:pPr algn="l" fontAlgn="t"/>
                      <a:r>
                        <a:rPr lang="en-IN" u="none" strike="noStrike" dirty="0">
                          <a:solidFill>
                            <a:schemeClr val="accent5">
                              <a:lumMod val="50000"/>
                            </a:schemeClr>
                          </a:solidFill>
                          <a:effectLst/>
                        </a:rPr>
                        <a:t>Platform</a:t>
                      </a:r>
                      <a:endParaRPr lang="en-IN" dirty="0">
                        <a:solidFill>
                          <a:schemeClr val="accent5">
                            <a:lumMod val="50000"/>
                          </a:schemeClr>
                        </a:solidFill>
                        <a:effectLst/>
                      </a:endParaRP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u="none" strike="noStrike" dirty="0">
                          <a:solidFill>
                            <a:schemeClr val="accent5">
                              <a:lumMod val="50000"/>
                            </a:schemeClr>
                          </a:solidFill>
                          <a:effectLst/>
                        </a:rPr>
                        <a:t>Android</a:t>
                      </a:r>
                      <a:r>
                        <a:rPr lang="en-IN" dirty="0">
                          <a:solidFill>
                            <a:schemeClr val="accent5">
                              <a:lumMod val="50000"/>
                            </a:schemeClr>
                          </a:solidFill>
                          <a:effectLst/>
                        </a:rPr>
                        <a:t>, </a:t>
                      </a:r>
                      <a:r>
                        <a:rPr lang="en-IN" u="none" strike="noStrike" dirty="0">
                          <a:solidFill>
                            <a:schemeClr val="accent5">
                              <a:lumMod val="50000"/>
                            </a:schemeClr>
                          </a:solidFill>
                          <a:effectLst/>
                        </a:rPr>
                        <a:t>iOS</a:t>
                      </a:r>
                      <a:r>
                        <a:rPr lang="en-IN" dirty="0">
                          <a:solidFill>
                            <a:schemeClr val="accent5">
                              <a:lumMod val="50000"/>
                            </a:schemeClr>
                          </a:solidFill>
                          <a:effectLst/>
                        </a:rPr>
                        <a:t>, </a:t>
                      </a:r>
                      <a:r>
                        <a:rPr lang="en-IN" u="none" strike="noStrike" dirty="0">
                          <a:solidFill>
                            <a:schemeClr val="accent5">
                              <a:lumMod val="50000"/>
                            </a:schemeClr>
                          </a:solidFill>
                          <a:effectLst/>
                        </a:rPr>
                        <a:t>Google Fuchsia</a:t>
                      </a:r>
                      <a:r>
                        <a:rPr lang="en-IN" dirty="0">
                          <a:solidFill>
                            <a:schemeClr val="accent5">
                              <a:lumMod val="50000"/>
                            </a:schemeClr>
                          </a:solidFill>
                          <a:effectLst/>
                        </a:rPr>
                        <a:t>, </a:t>
                      </a:r>
                      <a:r>
                        <a:rPr lang="en-IN" u="none" strike="noStrike" dirty="0">
                          <a:solidFill>
                            <a:schemeClr val="accent5">
                              <a:lumMod val="50000"/>
                            </a:schemeClr>
                          </a:solidFill>
                          <a:effectLst/>
                        </a:rPr>
                        <a:t>Web platform</a:t>
                      </a:r>
                      <a:r>
                        <a:rPr lang="en-IN" dirty="0">
                          <a:solidFill>
                            <a:schemeClr val="accent5">
                              <a:lumMod val="50000"/>
                            </a:schemeClr>
                          </a:solidFill>
                          <a:effectLst/>
                        </a:rPr>
                        <a:t>, </a:t>
                      </a:r>
                      <a:r>
                        <a:rPr lang="en-IN" u="none" strike="noStrike" dirty="0">
                          <a:solidFill>
                            <a:schemeClr val="accent5">
                              <a:lumMod val="50000"/>
                            </a:schemeClr>
                          </a:solidFill>
                          <a:effectLst/>
                        </a:rPr>
                        <a:t>Linux</a:t>
                      </a:r>
                      <a:r>
                        <a:rPr lang="en-IN" dirty="0">
                          <a:solidFill>
                            <a:schemeClr val="accent5">
                              <a:lumMod val="50000"/>
                            </a:schemeClr>
                          </a:solidFill>
                          <a:effectLst/>
                        </a:rPr>
                        <a:t>, </a:t>
                      </a:r>
                      <a:r>
                        <a:rPr lang="en-IN" u="none" strike="noStrike" dirty="0">
                          <a:solidFill>
                            <a:schemeClr val="accent5">
                              <a:lumMod val="50000"/>
                            </a:schemeClr>
                          </a:solidFill>
                          <a:effectLst/>
                        </a:rPr>
                        <a:t>macOS</a:t>
                      </a:r>
                      <a:r>
                        <a:rPr lang="en-IN" dirty="0">
                          <a:solidFill>
                            <a:schemeClr val="accent5">
                              <a:lumMod val="50000"/>
                            </a:schemeClr>
                          </a:solidFill>
                          <a:effectLst/>
                        </a:rPr>
                        <a:t> and </a:t>
                      </a:r>
                      <a:r>
                        <a:rPr lang="en-IN" u="none" strike="noStrike" dirty="0">
                          <a:solidFill>
                            <a:schemeClr val="accent5">
                              <a:lumMod val="50000"/>
                            </a:schemeClr>
                          </a:solidFill>
                          <a:effectLst/>
                        </a:rPr>
                        <a:t>Windows</a:t>
                      </a:r>
                      <a:endParaRPr lang="en-IN" dirty="0">
                        <a:solidFill>
                          <a:schemeClr val="accent5">
                            <a:lumMod val="50000"/>
                          </a:schemeClr>
                        </a:solidFill>
                        <a:effectLst/>
                      </a:endParaRP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3037767468"/>
                  </a:ext>
                </a:extLst>
              </a:tr>
              <a:tr h="385234">
                <a:tc>
                  <a:txBody>
                    <a:bodyPr/>
                    <a:lstStyle/>
                    <a:p>
                      <a:pPr algn="l" fontAlgn="t"/>
                      <a:r>
                        <a:rPr lang="en-IN">
                          <a:solidFill>
                            <a:schemeClr val="accent5">
                              <a:lumMod val="50000"/>
                            </a:schemeClr>
                          </a:solidFill>
                          <a:effectLst/>
                        </a:rPr>
                        <a:t>Website</a:t>
                      </a: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accent4">
                          <a:lumMod val="50000"/>
                        </a:schemeClr>
                      </a:solid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u="none" strike="noStrike" dirty="0" err="1">
                          <a:solidFill>
                            <a:schemeClr val="accent5">
                              <a:lumMod val="50000"/>
                            </a:schemeClr>
                          </a:solidFill>
                          <a:effectLst/>
                          <a:hlinkClick r:id="rId2">
                            <a:extLst>
                              <a:ext uri="{A12FA001-AC4F-418D-AE19-62706E023703}">
                                <ahyp:hlinkClr xmlns:ahyp="http://schemas.microsoft.com/office/drawing/2018/hyperlinkcolor" val="tx"/>
                              </a:ext>
                            </a:extLst>
                          </a:hlinkClick>
                        </a:rPr>
                        <a:t>flutter.dev</a:t>
                      </a:r>
                      <a:endParaRPr lang="en-IN" dirty="0">
                        <a:solidFill>
                          <a:schemeClr val="accent5">
                            <a:lumMod val="50000"/>
                          </a:schemeClr>
                        </a:solidFill>
                        <a:effectLst/>
                      </a:endParaRP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accent4">
                          <a:lumMod val="50000"/>
                        </a:schemeClr>
                      </a:solid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454556460"/>
                  </a:ext>
                </a:extLst>
              </a:tr>
            </a:tbl>
          </a:graphicData>
        </a:graphic>
      </p:graphicFrame>
    </p:spTree>
    <p:extLst>
      <p:ext uri="{BB962C8B-B14F-4D97-AF65-F5344CB8AC3E}">
        <p14:creationId xmlns:p14="http://schemas.microsoft.com/office/powerpoint/2010/main" val="1200586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8FE35E2C-BF36-484E-AC8E-56E661E95990}"/>
              </a:ext>
            </a:extLst>
          </p:cNvPr>
          <p:cNvSpPr txBox="1"/>
          <p:nvPr/>
        </p:nvSpPr>
        <p:spPr>
          <a:xfrm>
            <a:off x="478172" y="1205917"/>
            <a:ext cx="9823508" cy="1569660"/>
          </a:xfrm>
          <a:prstGeom prst="rect">
            <a:avLst/>
          </a:prstGeom>
          <a:noFill/>
        </p:spPr>
        <p:txBody>
          <a:bodyPr wrap="square" rtlCol="0">
            <a:spAutoFit/>
          </a:bodyPr>
          <a:lstStyle/>
          <a:p>
            <a:pPr algn="l"/>
            <a:r>
              <a:rPr lang="en-US" sz="2400" b="1" i="0" dirty="0">
                <a:solidFill>
                  <a:schemeClr val="accent5">
                    <a:lumMod val="50000"/>
                  </a:schemeClr>
                </a:solidFill>
                <a:effectLst/>
                <a:latin typeface="+mj-lt"/>
              </a:rPr>
              <a:t>Flutter</a:t>
            </a:r>
            <a:r>
              <a:rPr lang="en-US" sz="2400" i="0" dirty="0">
                <a:solidFill>
                  <a:schemeClr val="accent5">
                    <a:lumMod val="50000"/>
                  </a:schemeClr>
                </a:solidFill>
                <a:effectLst/>
                <a:latin typeface="+mj-lt"/>
              </a:rPr>
              <a:t> is an open-source UI software development kit created by Google. It is used to develop cross platform applications for Android, iOS, Linux, Mac, Windows, Google Fuchsia, and the web from a single codebase.</a:t>
            </a:r>
          </a:p>
          <a:p>
            <a:pPr algn="l"/>
            <a:endParaRPr lang="en-US" sz="2400" i="0" dirty="0">
              <a:solidFill>
                <a:schemeClr val="accent5">
                  <a:lumMod val="50000"/>
                </a:schemeClr>
              </a:solidFill>
              <a:effectLst/>
              <a:latin typeface="+mj-lt"/>
            </a:endParaRPr>
          </a:p>
        </p:txBody>
      </p:sp>
      <p:sp>
        <p:nvSpPr>
          <p:cNvPr id="12" name="TextBox 11">
            <a:extLst>
              <a:ext uri="{FF2B5EF4-FFF2-40B4-BE49-F238E27FC236}">
                <a16:creationId xmlns:a16="http://schemas.microsoft.com/office/drawing/2014/main" id="{4431AAFA-AF9D-4C67-AC81-C98E994891A2}"/>
              </a:ext>
            </a:extLst>
          </p:cNvPr>
          <p:cNvSpPr txBox="1"/>
          <p:nvPr/>
        </p:nvSpPr>
        <p:spPr>
          <a:xfrm>
            <a:off x="478172" y="375407"/>
            <a:ext cx="6031684" cy="646331"/>
          </a:xfrm>
          <a:prstGeom prst="rect">
            <a:avLst/>
          </a:prstGeom>
          <a:noFill/>
        </p:spPr>
        <p:txBody>
          <a:bodyPr wrap="square" rtlCol="0">
            <a:spAutoFit/>
          </a:bodyPr>
          <a:lstStyle/>
          <a:p>
            <a:r>
              <a:rPr lang="en-IN" sz="3600" dirty="0"/>
              <a:t>What is Flutter?</a:t>
            </a:r>
          </a:p>
        </p:txBody>
      </p:sp>
      <p:sp>
        <p:nvSpPr>
          <p:cNvPr id="13" name="TextBox 12">
            <a:extLst>
              <a:ext uri="{FF2B5EF4-FFF2-40B4-BE49-F238E27FC236}">
                <a16:creationId xmlns:a16="http://schemas.microsoft.com/office/drawing/2014/main" id="{A81EFF52-B29C-4308-BF9E-D71555D65109}"/>
              </a:ext>
            </a:extLst>
          </p:cNvPr>
          <p:cNvSpPr txBox="1"/>
          <p:nvPr/>
        </p:nvSpPr>
        <p:spPr>
          <a:xfrm>
            <a:off x="1266738" y="3571613"/>
            <a:ext cx="2575420" cy="1451295"/>
          </a:xfrm>
          <a:prstGeom prst="rect">
            <a:avLst/>
          </a:prstGeom>
          <a:noFill/>
        </p:spPr>
        <p:txBody>
          <a:bodyPr wrap="square" rtlCol="0">
            <a:spAutoFit/>
          </a:bodyPr>
          <a:lstStyle/>
          <a:p>
            <a:endParaRPr lang="en-IN" dirty="0"/>
          </a:p>
        </p:txBody>
      </p:sp>
      <p:graphicFrame>
        <p:nvGraphicFramePr>
          <p:cNvPr id="14" name="Table 13">
            <a:extLst>
              <a:ext uri="{FF2B5EF4-FFF2-40B4-BE49-F238E27FC236}">
                <a16:creationId xmlns:a16="http://schemas.microsoft.com/office/drawing/2014/main" id="{76764258-B39B-4A0B-B04C-B4CCF98A9EA7}"/>
              </a:ext>
            </a:extLst>
          </p:cNvPr>
          <p:cNvGraphicFramePr>
            <a:graphicFrameLocks noGrp="1"/>
          </p:cNvGraphicFramePr>
          <p:nvPr>
            <p:extLst>
              <p:ext uri="{D42A27DB-BD31-4B8C-83A1-F6EECF244321}">
                <p14:modId xmlns:p14="http://schemas.microsoft.com/office/powerpoint/2010/main" val="3230517255"/>
              </p:ext>
            </p:extLst>
          </p:nvPr>
        </p:nvGraphicFramePr>
        <p:xfrm>
          <a:off x="608988" y="2674908"/>
          <a:ext cx="7553500" cy="2985563"/>
        </p:xfrm>
        <a:graphic>
          <a:graphicData uri="http://schemas.openxmlformats.org/drawingml/2006/table">
            <a:tbl>
              <a:tblPr/>
              <a:tblGrid>
                <a:gridCol w="1983032">
                  <a:extLst>
                    <a:ext uri="{9D8B030D-6E8A-4147-A177-3AD203B41FA5}">
                      <a16:colId xmlns:a16="http://schemas.microsoft.com/office/drawing/2014/main" val="2197708490"/>
                    </a:ext>
                  </a:extLst>
                </a:gridCol>
                <a:gridCol w="5570468">
                  <a:extLst>
                    <a:ext uri="{9D8B030D-6E8A-4147-A177-3AD203B41FA5}">
                      <a16:colId xmlns:a16="http://schemas.microsoft.com/office/drawing/2014/main" val="124687687"/>
                    </a:ext>
                  </a:extLst>
                </a:gridCol>
              </a:tblGrid>
              <a:tr h="385234">
                <a:tc>
                  <a:txBody>
                    <a:bodyPr/>
                    <a:lstStyle/>
                    <a:p>
                      <a:pPr algn="l" fontAlgn="t"/>
                      <a:r>
                        <a:rPr lang="en-IN" u="none" strike="noStrike" dirty="0">
                          <a:solidFill>
                            <a:schemeClr val="accent5">
                              <a:lumMod val="50000"/>
                            </a:schemeClr>
                          </a:solidFill>
                          <a:effectLst/>
                        </a:rPr>
                        <a:t>Original author(s)</a:t>
                      </a:r>
                      <a:endParaRPr lang="en-IN" dirty="0">
                        <a:solidFill>
                          <a:schemeClr val="accent5">
                            <a:lumMod val="50000"/>
                          </a:schemeClr>
                        </a:solidFill>
                        <a:effectLst/>
                      </a:endParaRP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accent4">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u="none" strike="noStrike" dirty="0">
                          <a:solidFill>
                            <a:schemeClr val="accent5">
                              <a:lumMod val="50000"/>
                            </a:schemeClr>
                          </a:solidFill>
                          <a:effectLst/>
                        </a:rPr>
                        <a:t>Google</a:t>
                      </a:r>
                      <a:endParaRPr lang="en-IN" dirty="0">
                        <a:solidFill>
                          <a:schemeClr val="accent5">
                            <a:lumMod val="50000"/>
                          </a:schemeClr>
                        </a:solidFill>
                        <a:effectLst/>
                      </a:endParaRP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12700" cap="flat" cmpd="sng" algn="ctr">
                      <a:solidFill>
                        <a:schemeClr val="accent4">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271979745"/>
                  </a:ext>
                </a:extLst>
              </a:tr>
              <a:tr h="385234">
                <a:tc>
                  <a:txBody>
                    <a:bodyPr/>
                    <a:lstStyle/>
                    <a:p>
                      <a:pPr algn="l" fontAlgn="t"/>
                      <a:r>
                        <a:rPr lang="en-IN" u="none" strike="noStrike" dirty="0">
                          <a:solidFill>
                            <a:schemeClr val="accent5">
                              <a:lumMod val="50000"/>
                            </a:schemeClr>
                          </a:solidFill>
                          <a:effectLst/>
                        </a:rPr>
                        <a:t>Developer(s)</a:t>
                      </a:r>
                      <a:endParaRPr lang="en-IN" dirty="0">
                        <a:solidFill>
                          <a:schemeClr val="accent5">
                            <a:lumMod val="50000"/>
                          </a:schemeClr>
                        </a:solidFill>
                        <a:effectLst/>
                      </a:endParaRP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a:solidFill>
                            <a:schemeClr val="accent5">
                              <a:lumMod val="50000"/>
                            </a:schemeClr>
                          </a:solidFill>
                          <a:effectLst/>
                        </a:rPr>
                        <a:t>Google and community</a:t>
                      </a: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3006707564"/>
                  </a:ext>
                </a:extLst>
              </a:tr>
              <a:tr h="385234">
                <a:tc>
                  <a:txBody>
                    <a:bodyPr/>
                    <a:lstStyle/>
                    <a:p>
                      <a:pPr algn="l" fontAlgn="t"/>
                      <a:r>
                        <a:rPr lang="en-IN" dirty="0">
                          <a:solidFill>
                            <a:schemeClr val="accent5">
                              <a:lumMod val="50000"/>
                            </a:schemeClr>
                          </a:solidFill>
                          <a:effectLst/>
                        </a:rPr>
                        <a:t>Initial release</a:t>
                      </a: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US" dirty="0">
                          <a:solidFill>
                            <a:schemeClr val="accent5">
                              <a:lumMod val="50000"/>
                            </a:schemeClr>
                          </a:solidFill>
                          <a:effectLst/>
                        </a:rPr>
                        <a:t>Alpha (v0.0.6) / May 2017; 4 years ago</a:t>
                      </a: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4235459294"/>
                  </a:ext>
                </a:extLst>
              </a:tr>
              <a:tr h="385234">
                <a:tc>
                  <a:txBody>
                    <a:bodyPr/>
                    <a:lstStyle/>
                    <a:p>
                      <a:pPr algn="l" fontAlgn="t"/>
                      <a:r>
                        <a:rPr lang="en-IN" u="none" strike="noStrike" dirty="0">
                          <a:solidFill>
                            <a:schemeClr val="accent5">
                              <a:lumMod val="50000"/>
                            </a:schemeClr>
                          </a:solidFill>
                          <a:effectLst/>
                        </a:rPr>
                        <a:t>Stable release</a:t>
                      </a:r>
                      <a:endParaRPr lang="en-IN" dirty="0">
                        <a:solidFill>
                          <a:schemeClr val="accent5">
                            <a:lumMod val="50000"/>
                          </a:schemeClr>
                        </a:solidFill>
                        <a:effectLst/>
                      </a:endParaRP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US" dirty="0">
                          <a:solidFill>
                            <a:schemeClr val="accent5">
                              <a:lumMod val="50000"/>
                            </a:schemeClr>
                          </a:solidFill>
                          <a:effectLst/>
                        </a:rPr>
                        <a:t>2.2.0  / 19 May 2021; 25 days ago</a:t>
                      </a: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2075804775"/>
                  </a:ext>
                </a:extLst>
              </a:tr>
              <a:tr h="385234">
                <a:tc>
                  <a:txBody>
                    <a:bodyPr/>
                    <a:lstStyle/>
                    <a:p>
                      <a:pPr algn="l" fontAlgn="t"/>
                      <a:r>
                        <a:rPr lang="en-IN" dirty="0">
                          <a:solidFill>
                            <a:schemeClr val="accent5">
                              <a:lumMod val="50000"/>
                            </a:schemeClr>
                          </a:solidFill>
                          <a:effectLst/>
                        </a:rPr>
                        <a:t>Written in</a:t>
                      </a: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u="none" strike="noStrike" dirty="0">
                          <a:solidFill>
                            <a:schemeClr val="accent5">
                              <a:lumMod val="50000"/>
                            </a:schemeClr>
                          </a:solidFill>
                          <a:effectLst/>
                        </a:rPr>
                        <a:t>C</a:t>
                      </a:r>
                      <a:r>
                        <a:rPr lang="en-IN" dirty="0">
                          <a:solidFill>
                            <a:schemeClr val="accent5">
                              <a:lumMod val="50000"/>
                            </a:schemeClr>
                          </a:solidFill>
                          <a:effectLst/>
                        </a:rPr>
                        <a:t>, </a:t>
                      </a:r>
                      <a:r>
                        <a:rPr lang="en-IN" u="none" strike="noStrike" dirty="0">
                          <a:solidFill>
                            <a:schemeClr val="accent5">
                              <a:lumMod val="50000"/>
                            </a:schemeClr>
                          </a:solidFill>
                          <a:effectLst/>
                        </a:rPr>
                        <a:t>C++</a:t>
                      </a:r>
                      <a:r>
                        <a:rPr lang="en-IN" dirty="0">
                          <a:solidFill>
                            <a:schemeClr val="accent5">
                              <a:lumMod val="50000"/>
                            </a:schemeClr>
                          </a:solidFill>
                          <a:effectLst/>
                        </a:rPr>
                        <a:t>, </a:t>
                      </a:r>
                      <a:r>
                        <a:rPr lang="en-IN" u="none" strike="noStrike" dirty="0">
                          <a:solidFill>
                            <a:schemeClr val="accent5">
                              <a:lumMod val="50000"/>
                            </a:schemeClr>
                          </a:solidFill>
                          <a:effectLst/>
                        </a:rPr>
                        <a:t>Dart</a:t>
                      </a:r>
                      <a:endParaRPr lang="en-IN" dirty="0">
                        <a:solidFill>
                          <a:schemeClr val="accent5">
                            <a:lumMod val="50000"/>
                          </a:schemeClr>
                        </a:solidFill>
                        <a:effectLst/>
                      </a:endParaRP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860909720"/>
                  </a:ext>
                </a:extLst>
              </a:tr>
              <a:tr h="674159">
                <a:tc>
                  <a:txBody>
                    <a:bodyPr/>
                    <a:lstStyle/>
                    <a:p>
                      <a:pPr algn="l" fontAlgn="t"/>
                      <a:r>
                        <a:rPr lang="en-IN" u="none" strike="noStrike" dirty="0">
                          <a:solidFill>
                            <a:schemeClr val="accent5">
                              <a:lumMod val="50000"/>
                            </a:schemeClr>
                          </a:solidFill>
                          <a:effectLst/>
                        </a:rPr>
                        <a:t>Platform</a:t>
                      </a:r>
                      <a:endParaRPr lang="en-IN" dirty="0">
                        <a:solidFill>
                          <a:schemeClr val="accent5">
                            <a:lumMod val="50000"/>
                          </a:schemeClr>
                        </a:solidFill>
                        <a:effectLst/>
                      </a:endParaRP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u="none" strike="noStrike" dirty="0">
                          <a:solidFill>
                            <a:schemeClr val="accent5">
                              <a:lumMod val="50000"/>
                            </a:schemeClr>
                          </a:solidFill>
                          <a:effectLst/>
                        </a:rPr>
                        <a:t>Android</a:t>
                      </a:r>
                      <a:r>
                        <a:rPr lang="en-IN" dirty="0">
                          <a:solidFill>
                            <a:schemeClr val="accent5">
                              <a:lumMod val="50000"/>
                            </a:schemeClr>
                          </a:solidFill>
                          <a:effectLst/>
                        </a:rPr>
                        <a:t>, </a:t>
                      </a:r>
                      <a:r>
                        <a:rPr lang="en-IN" u="none" strike="noStrike" dirty="0">
                          <a:solidFill>
                            <a:schemeClr val="accent5">
                              <a:lumMod val="50000"/>
                            </a:schemeClr>
                          </a:solidFill>
                          <a:effectLst/>
                        </a:rPr>
                        <a:t>iOS</a:t>
                      </a:r>
                      <a:r>
                        <a:rPr lang="en-IN" dirty="0">
                          <a:solidFill>
                            <a:schemeClr val="accent5">
                              <a:lumMod val="50000"/>
                            </a:schemeClr>
                          </a:solidFill>
                          <a:effectLst/>
                        </a:rPr>
                        <a:t>, </a:t>
                      </a:r>
                      <a:r>
                        <a:rPr lang="en-IN" u="none" strike="noStrike" dirty="0">
                          <a:solidFill>
                            <a:schemeClr val="accent5">
                              <a:lumMod val="50000"/>
                            </a:schemeClr>
                          </a:solidFill>
                          <a:effectLst/>
                        </a:rPr>
                        <a:t>Google Fuchsia</a:t>
                      </a:r>
                      <a:r>
                        <a:rPr lang="en-IN" dirty="0">
                          <a:solidFill>
                            <a:schemeClr val="accent5">
                              <a:lumMod val="50000"/>
                            </a:schemeClr>
                          </a:solidFill>
                          <a:effectLst/>
                        </a:rPr>
                        <a:t>, </a:t>
                      </a:r>
                      <a:r>
                        <a:rPr lang="en-IN" u="none" strike="noStrike" dirty="0">
                          <a:solidFill>
                            <a:schemeClr val="accent5">
                              <a:lumMod val="50000"/>
                            </a:schemeClr>
                          </a:solidFill>
                          <a:effectLst/>
                        </a:rPr>
                        <a:t>Web platform</a:t>
                      </a:r>
                      <a:r>
                        <a:rPr lang="en-IN" dirty="0">
                          <a:solidFill>
                            <a:schemeClr val="accent5">
                              <a:lumMod val="50000"/>
                            </a:schemeClr>
                          </a:solidFill>
                          <a:effectLst/>
                        </a:rPr>
                        <a:t>, </a:t>
                      </a:r>
                      <a:r>
                        <a:rPr lang="en-IN" u="none" strike="noStrike" dirty="0">
                          <a:solidFill>
                            <a:schemeClr val="accent5">
                              <a:lumMod val="50000"/>
                            </a:schemeClr>
                          </a:solidFill>
                          <a:effectLst/>
                        </a:rPr>
                        <a:t>Linux</a:t>
                      </a:r>
                      <a:r>
                        <a:rPr lang="en-IN" dirty="0">
                          <a:solidFill>
                            <a:schemeClr val="accent5">
                              <a:lumMod val="50000"/>
                            </a:schemeClr>
                          </a:solidFill>
                          <a:effectLst/>
                        </a:rPr>
                        <a:t>, </a:t>
                      </a:r>
                      <a:r>
                        <a:rPr lang="en-IN" u="none" strike="noStrike" dirty="0">
                          <a:solidFill>
                            <a:schemeClr val="accent5">
                              <a:lumMod val="50000"/>
                            </a:schemeClr>
                          </a:solidFill>
                          <a:effectLst/>
                        </a:rPr>
                        <a:t>macOS</a:t>
                      </a:r>
                      <a:r>
                        <a:rPr lang="en-IN" dirty="0">
                          <a:solidFill>
                            <a:schemeClr val="accent5">
                              <a:lumMod val="50000"/>
                            </a:schemeClr>
                          </a:solidFill>
                          <a:effectLst/>
                        </a:rPr>
                        <a:t> and </a:t>
                      </a:r>
                      <a:r>
                        <a:rPr lang="en-IN" u="none" strike="noStrike" dirty="0">
                          <a:solidFill>
                            <a:schemeClr val="accent5">
                              <a:lumMod val="50000"/>
                            </a:schemeClr>
                          </a:solidFill>
                          <a:effectLst/>
                        </a:rPr>
                        <a:t>Windows</a:t>
                      </a:r>
                      <a:endParaRPr lang="en-IN" dirty="0">
                        <a:solidFill>
                          <a:schemeClr val="accent5">
                            <a:lumMod val="50000"/>
                          </a:schemeClr>
                        </a:solidFill>
                        <a:effectLst/>
                      </a:endParaRP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3037767468"/>
                  </a:ext>
                </a:extLst>
              </a:tr>
              <a:tr h="385234">
                <a:tc>
                  <a:txBody>
                    <a:bodyPr/>
                    <a:lstStyle/>
                    <a:p>
                      <a:pPr algn="l" fontAlgn="t"/>
                      <a:r>
                        <a:rPr lang="en-IN">
                          <a:solidFill>
                            <a:schemeClr val="accent5">
                              <a:lumMod val="50000"/>
                            </a:schemeClr>
                          </a:solidFill>
                          <a:effectLst/>
                        </a:rPr>
                        <a:t>Website</a:t>
                      </a:r>
                    </a:p>
                  </a:txBody>
                  <a:tcPr>
                    <a:lnL w="12700" cap="flat" cmpd="sng" algn="ctr">
                      <a:solidFill>
                        <a:schemeClr val="accent4">
                          <a:lumMod val="50000"/>
                        </a:schemeClr>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accent4">
                          <a:lumMod val="50000"/>
                        </a:schemeClr>
                      </a:solidFill>
                      <a:prstDash val="solid"/>
                      <a:round/>
                      <a:headEnd type="none" w="med" len="med"/>
                      <a:tailEnd type="none" w="med" len="med"/>
                    </a:lnB>
                    <a:lnTlToBr w="12700" cmpd="sng">
                      <a:noFill/>
                      <a:prstDash val="solid"/>
                    </a:lnTlToBr>
                    <a:lnBlToTr w="12700" cmpd="sng">
                      <a:noFill/>
                      <a:prstDash val="solid"/>
                    </a:lnBlToTr>
                    <a:solidFill>
                      <a:srgbClr val="F8F9FA"/>
                    </a:solidFill>
                  </a:tcPr>
                </a:tc>
                <a:tc>
                  <a:txBody>
                    <a:bodyPr/>
                    <a:lstStyle/>
                    <a:p>
                      <a:pPr algn="l" fontAlgn="t"/>
                      <a:r>
                        <a:rPr lang="en-IN" u="none" strike="noStrike" dirty="0" err="1">
                          <a:solidFill>
                            <a:schemeClr val="accent5">
                              <a:lumMod val="50000"/>
                            </a:schemeClr>
                          </a:solidFill>
                          <a:effectLst/>
                          <a:hlinkClick r:id="rId2">
                            <a:extLst>
                              <a:ext uri="{A12FA001-AC4F-418D-AE19-62706E023703}">
                                <ahyp:hlinkClr xmlns:ahyp="http://schemas.microsoft.com/office/drawing/2018/hyperlinkcolor" val="tx"/>
                              </a:ext>
                            </a:extLst>
                          </a:hlinkClick>
                        </a:rPr>
                        <a:t>flutter.dev</a:t>
                      </a:r>
                      <a:endParaRPr lang="en-IN" dirty="0">
                        <a:solidFill>
                          <a:schemeClr val="accent5">
                            <a:lumMod val="50000"/>
                          </a:schemeClr>
                        </a:solidFill>
                        <a:effectLst/>
                      </a:endParaRPr>
                    </a:p>
                  </a:txBody>
                  <a:tcPr>
                    <a:lnL w="9525" cap="flat" cmpd="sng" algn="ctr">
                      <a:noFill/>
                      <a:prstDash val="solid"/>
                      <a:round/>
                      <a:headEnd type="none" w="med" len="med"/>
                      <a:tailEnd type="none" w="med" len="med"/>
                    </a:lnL>
                    <a:lnR w="12700" cap="flat" cmpd="sng" algn="ctr">
                      <a:solidFill>
                        <a:schemeClr val="accent4">
                          <a:lumMod val="50000"/>
                        </a:schemeClr>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accent4">
                          <a:lumMod val="50000"/>
                        </a:schemeClr>
                      </a:solidFill>
                      <a:prstDash val="solid"/>
                      <a:round/>
                      <a:headEnd type="none" w="med" len="med"/>
                      <a:tailEnd type="none" w="med" len="med"/>
                    </a:lnB>
                    <a:lnTlToBr w="12700" cmpd="sng">
                      <a:noFill/>
                      <a:prstDash val="solid"/>
                    </a:lnTlToBr>
                    <a:lnBlToTr w="12700" cmpd="sng">
                      <a:noFill/>
                      <a:prstDash val="solid"/>
                    </a:lnBlToTr>
                    <a:solidFill>
                      <a:srgbClr val="F8F9FA"/>
                    </a:solidFill>
                  </a:tcPr>
                </a:tc>
                <a:extLst>
                  <a:ext uri="{0D108BD9-81ED-4DB2-BD59-A6C34878D82A}">
                    <a16:rowId xmlns:a16="http://schemas.microsoft.com/office/drawing/2014/main" val="454556460"/>
                  </a:ext>
                </a:extLst>
              </a:tr>
            </a:tbl>
          </a:graphicData>
        </a:graphic>
      </p:graphicFrame>
    </p:spTree>
    <p:extLst>
      <p:ext uri="{BB962C8B-B14F-4D97-AF65-F5344CB8AC3E}">
        <p14:creationId xmlns:p14="http://schemas.microsoft.com/office/powerpoint/2010/main" val="39903439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C834988-AE39-4D65-BED3-901D552882EF}"/>
              </a:ext>
            </a:extLst>
          </p:cNvPr>
          <p:cNvGrpSpPr/>
          <p:nvPr/>
        </p:nvGrpSpPr>
        <p:grpSpPr>
          <a:xfrm>
            <a:off x="0" y="24933"/>
            <a:ext cx="12192000" cy="6815137"/>
            <a:chOff x="0" y="6815776"/>
            <a:chExt cx="12192000" cy="6815137"/>
          </a:xfrm>
        </p:grpSpPr>
        <p:pic>
          <p:nvPicPr>
            <p:cNvPr id="5" name="Picture 6">
              <a:extLst>
                <a:ext uri="{FF2B5EF4-FFF2-40B4-BE49-F238E27FC236}">
                  <a16:creationId xmlns:a16="http://schemas.microsoft.com/office/drawing/2014/main" id="{8AE84162-E9FA-4D5E-B8CD-E31E8D7AF6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815776"/>
              <a:ext cx="12192000" cy="681513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484125F-871E-400F-ABE5-FA71B966B1E8}"/>
                </a:ext>
              </a:extLst>
            </p:cNvPr>
            <p:cNvSpPr txBox="1"/>
            <p:nvPr/>
          </p:nvSpPr>
          <p:spPr>
            <a:xfrm>
              <a:off x="933450" y="7777568"/>
              <a:ext cx="4524462" cy="769441"/>
            </a:xfrm>
            <a:prstGeom prst="rect">
              <a:avLst/>
            </a:prstGeom>
            <a:noFill/>
          </p:spPr>
          <p:txBody>
            <a:bodyPr wrap="square" rtlCol="0">
              <a:spAutoFit/>
            </a:bodyPr>
            <a:lstStyle/>
            <a:p>
              <a:r>
                <a:rPr lang="en-IN" sz="4400" b="1" dirty="0"/>
                <a:t>Solution For All</a:t>
              </a:r>
            </a:p>
          </p:txBody>
        </p:sp>
      </p:grpSp>
    </p:spTree>
    <p:extLst>
      <p:ext uri="{BB962C8B-B14F-4D97-AF65-F5344CB8AC3E}">
        <p14:creationId xmlns:p14="http://schemas.microsoft.com/office/powerpoint/2010/main" val="3681845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9521DCF-0C84-4845-9FF8-0F97DC4306BD}"/>
              </a:ext>
            </a:extLst>
          </p:cNvPr>
          <p:cNvSpPr txBox="1"/>
          <p:nvPr/>
        </p:nvSpPr>
        <p:spPr>
          <a:xfrm>
            <a:off x="479425" y="368300"/>
            <a:ext cx="10666078" cy="646331"/>
          </a:xfrm>
          <a:prstGeom prst="rect">
            <a:avLst/>
          </a:prstGeom>
          <a:noFill/>
        </p:spPr>
        <p:txBody>
          <a:bodyPr wrap="square" rtlCol="0">
            <a:spAutoFit/>
          </a:bodyPr>
          <a:lstStyle/>
          <a:p>
            <a:r>
              <a:rPr lang="en-IN" sz="3600" dirty="0"/>
              <a:t>Flutter is Next Step in Cross-Platform Development</a:t>
            </a:r>
          </a:p>
        </p:txBody>
      </p:sp>
      <p:pic>
        <p:nvPicPr>
          <p:cNvPr id="2050" name="Picture 2">
            <a:extLst>
              <a:ext uri="{FF2B5EF4-FFF2-40B4-BE49-F238E27FC236}">
                <a16:creationId xmlns:a16="http://schemas.microsoft.com/office/drawing/2014/main" id="{38CAE1E2-4F91-4CDC-A778-5E580E0140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9539" y="1504950"/>
            <a:ext cx="87058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4905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A47241B-F58A-4DCF-A4D3-8970BFCA21BF}"/>
              </a:ext>
            </a:extLst>
          </p:cNvPr>
          <p:cNvSpPr txBox="1"/>
          <p:nvPr/>
        </p:nvSpPr>
        <p:spPr>
          <a:xfrm>
            <a:off x="479425" y="368300"/>
            <a:ext cx="10666078" cy="646331"/>
          </a:xfrm>
          <a:prstGeom prst="rect">
            <a:avLst/>
          </a:prstGeom>
          <a:noFill/>
        </p:spPr>
        <p:txBody>
          <a:bodyPr wrap="square" rtlCol="0">
            <a:spAutoFit/>
          </a:bodyPr>
          <a:lstStyle/>
          <a:p>
            <a:r>
              <a:rPr lang="en-IN" sz="3600" dirty="0"/>
              <a:t>Why Flutter is in Dart?</a:t>
            </a:r>
          </a:p>
        </p:txBody>
      </p:sp>
      <p:sp>
        <p:nvSpPr>
          <p:cNvPr id="11" name="TextBox 10">
            <a:extLst>
              <a:ext uri="{FF2B5EF4-FFF2-40B4-BE49-F238E27FC236}">
                <a16:creationId xmlns:a16="http://schemas.microsoft.com/office/drawing/2014/main" id="{1C04C6B4-C2B0-4359-BAF4-AF14775EE4AD}"/>
              </a:ext>
            </a:extLst>
          </p:cNvPr>
          <p:cNvSpPr txBox="1"/>
          <p:nvPr/>
        </p:nvSpPr>
        <p:spPr>
          <a:xfrm>
            <a:off x="478172" y="1205917"/>
            <a:ext cx="9823508" cy="3046988"/>
          </a:xfrm>
          <a:prstGeom prst="rect">
            <a:avLst/>
          </a:prstGeom>
          <a:noFill/>
        </p:spPr>
        <p:txBody>
          <a:bodyPr wrap="square" rtlCol="0">
            <a:spAutoFit/>
          </a:bodyPr>
          <a:lstStyle/>
          <a:p>
            <a:pPr marL="342900" indent="-342900" algn="l">
              <a:buFont typeface="Arial" panose="020B0604020202020204" pitchFamily="34" charset="0"/>
              <a:buChar char="•"/>
            </a:pPr>
            <a:r>
              <a:rPr lang="en-US" sz="2400" i="0" dirty="0">
                <a:solidFill>
                  <a:schemeClr val="accent5">
                    <a:lumMod val="50000"/>
                  </a:schemeClr>
                </a:solidFill>
                <a:effectLst/>
              </a:rPr>
              <a:t>OOP style language</a:t>
            </a:r>
          </a:p>
          <a:p>
            <a:pPr marL="342900" indent="-342900" algn="l">
              <a:buFont typeface="Arial" panose="020B0604020202020204" pitchFamily="34" charset="0"/>
              <a:buChar char="•"/>
            </a:pPr>
            <a:r>
              <a:rPr lang="en-US" sz="2400" dirty="0">
                <a:solidFill>
                  <a:schemeClr val="accent5">
                    <a:lumMod val="50000"/>
                  </a:schemeClr>
                </a:solidFill>
              </a:rPr>
              <a:t>High performance and avoids frame drop</a:t>
            </a:r>
          </a:p>
          <a:p>
            <a:pPr marL="342900" indent="-342900" algn="l">
              <a:buFont typeface="Arial" panose="020B0604020202020204" pitchFamily="34" charset="0"/>
              <a:buChar char="•"/>
            </a:pPr>
            <a:r>
              <a:rPr lang="en-US" sz="2400" dirty="0">
                <a:solidFill>
                  <a:schemeClr val="accent5">
                    <a:lumMod val="50000"/>
                  </a:schemeClr>
                </a:solidFill>
              </a:rPr>
              <a:t>Highly productive language, accelerates the coding process and makes the framework more attractive</a:t>
            </a:r>
          </a:p>
          <a:p>
            <a:pPr marL="342900" indent="-342900" algn="l">
              <a:buFont typeface="Arial" panose="020B0604020202020204" pitchFamily="34" charset="0"/>
              <a:buChar char="•"/>
            </a:pPr>
            <a:r>
              <a:rPr lang="en-US" sz="2400" dirty="0">
                <a:solidFill>
                  <a:schemeClr val="accent5">
                    <a:lumMod val="50000"/>
                  </a:schemeClr>
                </a:solidFill>
              </a:rPr>
              <a:t>Strongly typed language</a:t>
            </a:r>
          </a:p>
          <a:p>
            <a:pPr marL="342900" indent="-342900" algn="l">
              <a:buFont typeface="Arial" panose="020B0604020202020204" pitchFamily="34" charset="0"/>
              <a:buChar char="•"/>
            </a:pPr>
            <a:r>
              <a:rPr lang="en-US" sz="2400" dirty="0">
                <a:solidFill>
                  <a:schemeClr val="accent5">
                    <a:lumMod val="50000"/>
                  </a:schemeClr>
                </a:solidFill>
              </a:rPr>
              <a:t>Has many built in features like hot reload, code doc generation tool, tree shaking optimization etc.</a:t>
            </a:r>
          </a:p>
          <a:p>
            <a:pPr marL="342900" indent="-342900" algn="l">
              <a:buFont typeface="Arial" panose="020B0604020202020204" pitchFamily="34" charset="0"/>
              <a:buChar char="•"/>
            </a:pPr>
            <a:r>
              <a:rPr lang="en-US" sz="2400" i="0" dirty="0">
                <a:solidFill>
                  <a:schemeClr val="accent5">
                    <a:lumMod val="50000"/>
                  </a:schemeClr>
                </a:solidFill>
                <a:effectLst/>
              </a:rPr>
              <a:t>Both flutter and dart are developed by google</a:t>
            </a:r>
          </a:p>
        </p:txBody>
      </p:sp>
      <p:pic>
        <p:nvPicPr>
          <p:cNvPr id="12" name="Graphic 11">
            <a:extLst>
              <a:ext uri="{FF2B5EF4-FFF2-40B4-BE49-F238E27FC236}">
                <a16:creationId xmlns:a16="http://schemas.microsoft.com/office/drawing/2014/main" id="{02B08E44-AC45-457C-855E-5663EC1E68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4397" y="4836724"/>
            <a:ext cx="4181475" cy="1304925"/>
          </a:xfrm>
          <a:prstGeom prst="rect">
            <a:avLst/>
          </a:prstGeom>
        </p:spPr>
      </p:pic>
      <p:pic>
        <p:nvPicPr>
          <p:cNvPr id="16" name="Graphic 15">
            <a:extLst>
              <a:ext uri="{FF2B5EF4-FFF2-40B4-BE49-F238E27FC236}">
                <a16:creationId xmlns:a16="http://schemas.microsoft.com/office/drawing/2014/main" id="{8316EA38-2BEF-432E-9305-64BBB83F859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096000" y="4724048"/>
            <a:ext cx="5361603" cy="1530279"/>
          </a:xfrm>
          <a:prstGeom prst="rect">
            <a:avLst/>
          </a:prstGeom>
        </p:spPr>
      </p:pic>
    </p:spTree>
    <p:extLst>
      <p:ext uri="{BB962C8B-B14F-4D97-AF65-F5344CB8AC3E}">
        <p14:creationId xmlns:p14="http://schemas.microsoft.com/office/powerpoint/2010/main" val="15824268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9666A43-9B94-4DBB-8AFE-A07C91875AD7}"/>
              </a:ext>
            </a:extLst>
          </p:cNvPr>
          <p:cNvSpPr txBox="1"/>
          <p:nvPr/>
        </p:nvSpPr>
        <p:spPr>
          <a:xfrm>
            <a:off x="479425" y="368300"/>
            <a:ext cx="10666078" cy="646331"/>
          </a:xfrm>
          <a:prstGeom prst="rect">
            <a:avLst/>
          </a:prstGeom>
          <a:noFill/>
        </p:spPr>
        <p:txBody>
          <a:bodyPr wrap="square" rtlCol="0">
            <a:spAutoFit/>
          </a:bodyPr>
          <a:lstStyle/>
          <a:p>
            <a:r>
              <a:rPr lang="en-IN" sz="3600" dirty="0"/>
              <a:t>Flutter Architecture for Different OS</a:t>
            </a:r>
          </a:p>
        </p:txBody>
      </p:sp>
      <p:pic>
        <p:nvPicPr>
          <p:cNvPr id="3074" name="Picture 2">
            <a:extLst>
              <a:ext uri="{FF2B5EF4-FFF2-40B4-BE49-F238E27FC236}">
                <a16:creationId xmlns:a16="http://schemas.microsoft.com/office/drawing/2014/main" id="{3B7059D7-3272-4982-99BB-3C709E69E3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615" y="1191854"/>
            <a:ext cx="6459203" cy="529784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BA3A9E4-E841-43F4-8855-3C3E00B61256}"/>
              </a:ext>
            </a:extLst>
          </p:cNvPr>
          <p:cNvSpPr txBox="1"/>
          <p:nvPr/>
        </p:nvSpPr>
        <p:spPr>
          <a:xfrm>
            <a:off x="6773738" y="5474037"/>
            <a:ext cx="5401455" cy="1015663"/>
          </a:xfrm>
          <a:prstGeom prst="rect">
            <a:avLst/>
          </a:prstGeom>
          <a:noFill/>
        </p:spPr>
        <p:txBody>
          <a:bodyPr wrap="square" rtlCol="0">
            <a:spAutoFit/>
          </a:bodyPr>
          <a:lstStyle/>
          <a:p>
            <a:r>
              <a:rPr lang="en-US" sz="2000" b="1" i="0" dirty="0">
                <a:solidFill>
                  <a:srgbClr val="4A4A4A"/>
                </a:solidFill>
                <a:effectLst/>
              </a:rPr>
              <a:t>Flutter code can be integrated into an existing application as a module, or the code may be the entire content of the application.</a:t>
            </a:r>
            <a:endParaRPr lang="en-IN" sz="2000" b="1" dirty="0"/>
          </a:p>
        </p:txBody>
      </p:sp>
      <p:sp>
        <p:nvSpPr>
          <p:cNvPr id="7" name="TextBox 6">
            <a:extLst>
              <a:ext uri="{FF2B5EF4-FFF2-40B4-BE49-F238E27FC236}">
                <a16:creationId xmlns:a16="http://schemas.microsoft.com/office/drawing/2014/main" id="{4039D02E-0CAA-4B15-BB76-366B4E4D1E12}"/>
              </a:ext>
            </a:extLst>
          </p:cNvPr>
          <p:cNvSpPr txBox="1"/>
          <p:nvPr/>
        </p:nvSpPr>
        <p:spPr>
          <a:xfrm>
            <a:off x="6773738" y="3429000"/>
            <a:ext cx="5521375" cy="1938992"/>
          </a:xfrm>
          <a:prstGeom prst="rect">
            <a:avLst/>
          </a:prstGeom>
          <a:noFill/>
        </p:spPr>
        <p:txBody>
          <a:bodyPr wrap="square" rtlCol="0">
            <a:spAutoFit/>
          </a:bodyPr>
          <a:lstStyle/>
          <a:p>
            <a:r>
              <a:rPr lang="en-US" sz="2000" b="1" i="0" dirty="0">
                <a:solidFill>
                  <a:srgbClr val="4A4A4A"/>
                </a:solidFill>
                <a:effectLst/>
              </a:rPr>
              <a:t>At the core of Flutter is the Flutter engine, which is mostly written in C++ and supports the primitives necessary to support all Flutter applications. The engine is responsible for rasterizing composited scenes whenever a new frame needs to be painted</a:t>
            </a:r>
            <a:endParaRPr lang="en-IN" sz="2000" b="1" dirty="0"/>
          </a:p>
        </p:txBody>
      </p:sp>
      <p:cxnSp>
        <p:nvCxnSpPr>
          <p:cNvPr id="9" name="Straight Connector 8">
            <a:extLst>
              <a:ext uri="{FF2B5EF4-FFF2-40B4-BE49-F238E27FC236}">
                <a16:creationId xmlns:a16="http://schemas.microsoft.com/office/drawing/2014/main" id="{5F44FB9B-11E3-4145-BB61-5A97CEE07B37}"/>
              </a:ext>
            </a:extLst>
          </p:cNvPr>
          <p:cNvCxnSpPr>
            <a:cxnSpLocks/>
          </p:cNvCxnSpPr>
          <p:nvPr/>
        </p:nvCxnSpPr>
        <p:spPr>
          <a:xfrm>
            <a:off x="6803718" y="5412962"/>
            <a:ext cx="52236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6921951-C5FA-4817-84AB-A9C4E486D657}"/>
              </a:ext>
            </a:extLst>
          </p:cNvPr>
          <p:cNvCxnSpPr>
            <a:cxnSpLocks/>
          </p:cNvCxnSpPr>
          <p:nvPr/>
        </p:nvCxnSpPr>
        <p:spPr>
          <a:xfrm>
            <a:off x="6803718" y="3369040"/>
            <a:ext cx="5223647"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2316A02-3EE7-41EE-94FF-CBF999B93B2E}"/>
              </a:ext>
            </a:extLst>
          </p:cNvPr>
          <p:cNvSpPr txBox="1"/>
          <p:nvPr/>
        </p:nvSpPr>
        <p:spPr>
          <a:xfrm>
            <a:off x="6773738" y="1312204"/>
            <a:ext cx="5521375" cy="1938992"/>
          </a:xfrm>
          <a:prstGeom prst="rect">
            <a:avLst/>
          </a:prstGeom>
          <a:noFill/>
        </p:spPr>
        <p:txBody>
          <a:bodyPr wrap="square" rtlCol="0">
            <a:spAutoFit/>
          </a:bodyPr>
          <a:lstStyle/>
          <a:p>
            <a:r>
              <a:rPr lang="en-US" sz="2000" b="1" dirty="0">
                <a:solidFill>
                  <a:srgbClr val="4A4A4A"/>
                </a:solidFill>
              </a:rPr>
              <a:t>D</a:t>
            </a:r>
            <a:r>
              <a:rPr lang="en-US" sz="2000" b="1" i="0" dirty="0">
                <a:solidFill>
                  <a:srgbClr val="4A4A4A"/>
                </a:solidFill>
                <a:effectLst/>
              </a:rPr>
              <a:t>evelopers interact with Flutter through the Flutter framework, which provides a modern, reactive framework written in the Dart language. It includes a rich set of platform, layout, and foundational libraries, composed of a series of layers.</a:t>
            </a:r>
            <a:endParaRPr lang="en-IN" sz="2000" b="1" dirty="0"/>
          </a:p>
        </p:txBody>
      </p:sp>
    </p:spTree>
    <p:extLst>
      <p:ext uri="{BB962C8B-B14F-4D97-AF65-F5344CB8AC3E}">
        <p14:creationId xmlns:p14="http://schemas.microsoft.com/office/powerpoint/2010/main" val="32197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9666A43-9B94-4DBB-8AFE-A07C91875AD7}"/>
              </a:ext>
            </a:extLst>
          </p:cNvPr>
          <p:cNvSpPr txBox="1"/>
          <p:nvPr/>
        </p:nvSpPr>
        <p:spPr>
          <a:xfrm>
            <a:off x="479425" y="368300"/>
            <a:ext cx="10666078" cy="646331"/>
          </a:xfrm>
          <a:prstGeom prst="rect">
            <a:avLst/>
          </a:prstGeom>
          <a:noFill/>
        </p:spPr>
        <p:txBody>
          <a:bodyPr wrap="square" rtlCol="0">
            <a:spAutoFit/>
          </a:bodyPr>
          <a:lstStyle/>
          <a:p>
            <a:r>
              <a:rPr lang="en-IN" sz="3600" dirty="0"/>
              <a:t>Flutter Architecture for Web</a:t>
            </a:r>
          </a:p>
        </p:txBody>
      </p:sp>
      <p:sp>
        <p:nvSpPr>
          <p:cNvPr id="14" name="TextBox 13">
            <a:extLst>
              <a:ext uri="{FF2B5EF4-FFF2-40B4-BE49-F238E27FC236}">
                <a16:creationId xmlns:a16="http://schemas.microsoft.com/office/drawing/2014/main" id="{52316A02-3EE7-41EE-94FF-CBF999B93B2E}"/>
              </a:ext>
            </a:extLst>
          </p:cNvPr>
          <p:cNvSpPr txBox="1"/>
          <p:nvPr/>
        </p:nvSpPr>
        <p:spPr>
          <a:xfrm>
            <a:off x="388865" y="1014631"/>
            <a:ext cx="11414270" cy="2246769"/>
          </a:xfrm>
          <a:prstGeom prst="rect">
            <a:avLst/>
          </a:prstGeom>
          <a:noFill/>
        </p:spPr>
        <p:txBody>
          <a:bodyPr wrap="square" rtlCol="0">
            <a:spAutoFit/>
          </a:bodyPr>
          <a:lstStyle/>
          <a:p>
            <a:r>
              <a:rPr lang="en-US" sz="2000" b="1" dirty="0">
                <a:solidFill>
                  <a:srgbClr val="4A4A4A"/>
                </a:solidFill>
              </a:rPr>
              <a:t>Flutter engine, written in C++, is designed to interface with the underlying operating system rather than a web browser. A different approach is therefore required. On the web, Flutter provides a reimplementation of the engine on top of standard browser APIs. We currently have two options for rendering Flutter content on the web: HTML and WebGL. In HTML mode, Flutter uses HTML, CSS, Canvas, and SVG. To render to WebGL, Flutter uses a version of </a:t>
            </a:r>
            <a:r>
              <a:rPr lang="en-US" sz="2000" b="1" dirty="0" err="1">
                <a:solidFill>
                  <a:srgbClr val="4A4A4A"/>
                </a:solidFill>
              </a:rPr>
              <a:t>Skia</a:t>
            </a:r>
            <a:r>
              <a:rPr lang="en-US" sz="2000" b="1" dirty="0">
                <a:solidFill>
                  <a:srgbClr val="4A4A4A"/>
                </a:solidFill>
              </a:rPr>
              <a:t> compiled to </a:t>
            </a:r>
            <a:r>
              <a:rPr lang="en-US" sz="2000" b="1" dirty="0" err="1">
                <a:solidFill>
                  <a:srgbClr val="4A4A4A"/>
                </a:solidFill>
              </a:rPr>
              <a:t>WebAssembly</a:t>
            </a:r>
            <a:r>
              <a:rPr lang="en-US" sz="2000" b="1" dirty="0">
                <a:solidFill>
                  <a:srgbClr val="4A4A4A"/>
                </a:solidFill>
              </a:rPr>
              <a:t> called </a:t>
            </a:r>
            <a:r>
              <a:rPr lang="en-US" sz="2000" b="1" dirty="0" err="1">
                <a:solidFill>
                  <a:srgbClr val="4A4A4A"/>
                </a:solidFill>
              </a:rPr>
              <a:t>CanvasKit</a:t>
            </a:r>
            <a:r>
              <a:rPr lang="en-US" sz="2000" b="1" dirty="0">
                <a:solidFill>
                  <a:srgbClr val="4A4A4A"/>
                </a:solidFill>
              </a:rPr>
              <a:t>. While HTML mode offers the best code size characteristics, </a:t>
            </a:r>
            <a:r>
              <a:rPr lang="en-US" sz="2000" b="1" dirty="0" err="1">
                <a:solidFill>
                  <a:srgbClr val="4A4A4A"/>
                </a:solidFill>
              </a:rPr>
              <a:t>CanvasKit</a:t>
            </a:r>
            <a:r>
              <a:rPr lang="en-US" sz="2000" b="1" dirty="0">
                <a:solidFill>
                  <a:srgbClr val="4A4A4A"/>
                </a:solidFill>
              </a:rPr>
              <a:t> provides the fastest path to the browser’s graphics stack, and offers somewhat higher graphical fidelity with the native mobile targets.</a:t>
            </a:r>
            <a:endParaRPr lang="en-IN" sz="2000" b="1" dirty="0"/>
          </a:p>
        </p:txBody>
      </p:sp>
      <p:pic>
        <p:nvPicPr>
          <p:cNvPr id="10" name="Picture 9" descr="Flutter web&#10;architecture">
            <a:extLst>
              <a:ext uri="{FF2B5EF4-FFF2-40B4-BE49-F238E27FC236}">
                <a16:creationId xmlns:a16="http://schemas.microsoft.com/office/drawing/2014/main" id="{8E462ABA-4D6D-4268-8BE2-822BF503CC30}"/>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63403" y="3596601"/>
            <a:ext cx="6865193" cy="3154919"/>
          </a:xfrm>
          <a:prstGeom prst="rect">
            <a:avLst/>
          </a:prstGeom>
          <a:noFill/>
          <a:ln>
            <a:noFill/>
          </a:ln>
        </p:spPr>
      </p:pic>
    </p:spTree>
    <p:extLst>
      <p:ext uri="{BB962C8B-B14F-4D97-AF65-F5344CB8AC3E}">
        <p14:creationId xmlns:p14="http://schemas.microsoft.com/office/powerpoint/2010/main" val="3883520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A47241B-F58A-4DCF-A4D3-8970BFCA21BF}"/>
              </a:ext>
            </a:extLst>
          </p:cNvPr>
          <p:cNvSpPr txBox="1"/>
          <p:nvPr/>
        </p:nvSpPr>
        <p:spPr>
          <a:xfrm>
            <a:off x="479425" y="368300"/>
            <a:ext cx="10666078" cy="1200329"/>
          </a:xfrm>
          <a:prstGeom prst="rect">
            <a:avLst/>
          </a:prstGeom>
          <a:noFill/>
        </p:spPr>
        <p:txBody>
          <a:bodyPr wrap="square" rtlCol="0">
            <a:spAutoFit/>
          </a:bodyPr>
          <a:lstStyle/>
          <a:p>
            <a:r>
              <a:rPr lang="en-IN" sz="3600" dirty="0"/>
              <a:t>Why to Choose Flutter for Development Over Other Frameworks?</a:t>
            </a:r>
          </a:p>
        </p:txBody>
      </p:sp>
      <p:sp>
        <p:nvSpPr>
          <p:cNvPr id="11" name="TextBox 10">
            <a:extLst>
              <a:ext uri="{FF2B5EF4-FFF2-40B4-BE49-F238E27FC236}">
                <a16:creationId xmlns:a16="http://schemas.microsoft.com/office/drawing/2014/main" id="{1C04C6B4-C2B0-4359-BAF4-AF14775EE4AD}"/>
              </a:ext>
            </a:extLst>
          </p:cNvPr>
          <p:cNvSpPr txBox="1"/>
          <p:nvPr/>
        </p:nvSpPr>
        <p:spPr>
          <a:xfrm>
            <a:off x="479425" y="1568629"/>
            <a:ext cx="5981065" cy="4513415"/>
          </a:xfrm>
          <a:prstGeom prst="rect">
            <a:avLst/>
          </a:prstGeom>
          <a:noFill/>
        </p:spPr>
        <p:txBody>
          <a:bodyPr wrap="square" rtlCol="0">
            <a:spAutoFit/>
          </a:bodyPr>
          <a:lstStyle/>
          <a:p>
            <a:pPr>
              <a:lnSpc>
                <a:spcPts val="3450"/>
              </a:lnSpc>
              <a:spcBef>
                <a:spcPts val="2250"/>
              </a:spcBef>
              <a:spcAft>
                <a:spcPts val="1125"/>
              </a:spcAft>
            </a:pPr>
            <a:r>
              <a:rPr lang="en-IN" sz="1800" b="1" dirty="0">
                <a:solidFill>
                  <a:srgbClr val="141412"/>
                </a:solidFill>
                <a:effectLst/>
                <a:ea typeface="Times New Roman" panose="02020603050405020304" pitchFamily="18" charset="0"/>
                <a:cs typeface="Arial" panose="020B0604020202020204" pitchFamily="34" charset="0"/>
              </a:rPr>
              <a:t>1. Write Once, Deploy Anywhere</a:t>
            </a:r>
            <a:endParaRPr lang="en-IN" sz="1800" dirty="0">
              <a:effectLst/>
              <a:ea typeface="Calibri" panose="020F0502020204030204" pitchFamily="34" charset="0"/>
              <a:cs typeface="Arial" panose="020B0604020202020204" pitchFamily="34" charset="0"/>
            </a:endParaRPr>
          </a:p>
          <a:p>
            <a:pPr>
              <a:lnSpc>
                <a:spcPts val="2250"/>
              </a:lnSpc>
              <a:spcAft>
                <a:spcPts val="1200"/>
              </a:spcAft>
            </a:pPr>
            <a:r>
              <a:rPr lang="en-IN" sz="1800" dirty="0">
                <a:solidFill>
                  <a:srgbClr val="000000"/>
                </a:solidFill>
                <a:effectLst/>
                <a:ea typeface="Times New Roman" panose="02020603050405020304" pitchFamily="18" charset="0"/>
                <a:cs typeface="Arial" panose="020B0604020202020204" pitchFamily="34" charset="0"/>
              </a:rPr>
              <a:t>Flutter gets the job done with just one codebase. Flutter makes the process extremely easy and the results extremely beautiful.</a:t>
            </a:r>
            <a:endParaRPr lang="en-IN" sz="1800" dirty="0">
              <a:effectLst/>
              <a:ea typeface="Calibri" panose="020F0502020204030204" pitchFamily="34" charset="0"/>
              <a:cs typeface="Arial" panose="020B0604020202020204" pitchFamily="34" charset="0"/>
            </a:endParaRPr>
          </a:p>
          <a:p>
            <a:pPr>
              <a:lnSpc>
                <a:spcPts val="2250"/>
              </a:lnSpc>
              <a:spcAft>
                <a:spcPts val="1200"/>
              </a:spcAft>
            </a:pPr>
            <a:r>
              <a:rPr lang="en-IN" sz="1800" b="1" dirty="0">
                <a:solidFill>
                  <a:srgbClr val="141412"/>
                </a:solidFill>
                <a:effectLst/>
                <a:ea typeface="Times New Roman" panose="02020603050405020304" pitchFamily="18" charset="0"/>
                <a:cs typeface="Arial" panose="020B0604020202020204" pitchFamily="34" charset="0"/>
              </a:rPr>
              <a:t>2. Hot Reload</a:t>
            </a:r>
            <a:endParaRPr lang="en-IN" sz="1800" dirty="0">
              <a:effectLst/>
              <a:ea typeface="Calibri" panose="020F0502020204030204" pitchFamily="34" charset="0"/>
              <a:cs typeface="Arial" panose="020B0604020202020204" pitchFamily="34" charset="0"/>
            </a:endParaRPr>
          </a:p>
          <a:p>
            <a:pPr>
              <a:lnSpc>
                <a:spcPts val="2250"/>
              </a:lnSpc>
              <a:spcAft>
                <a:spcPts val="1200"/>
              </a:spcAft>
            </a:pPr>
            <a:r>
              <a:rPr lang="en-IN" dirty="0">
                <a:solidFill>
                  <a:srgbClr val="000000"/>
                </a:solidFill>
                <a:ea typeface="Times New Roman" panose="02020603050405020304" pitchFamily="18" charset="0"/>
                <a:cs typeface="Arial" panose="020B0604020202020204" pitchFamily="34" charset="0"/>
              </a:rPr>
              <a:t>H</a:t>
            </a:r>
            <a:r>
              <a:rPr lang="en-IN" sz="1800" dirty="0">
                <a:solidFill>
                  <a:srgbClr val="000000"/>
                </a:solidFill>
                <a:effectLst/>
                <a:ea typeface="Times New Roman" panose="02020603050405020304" pitchFamily="18" charset="0"/>
                <a:cs typeface="Arial" panose="020B0604020202020204" pitchFamily="34" charset="0"/>
              </a:rPr>
              <a:t>ot reload is a feature that lets developers make changes to the code and watch them take effect in real time. So when you’re tweaking the app or having a developer-designer collab-session, making changes and trying out new stuff is easier. You do not need to reboot the entire application to see the changes you made. Hot reload makes development several weeks faster as you spend less time performing reviews and changes.</a:t>
            </a:r>
            <a:endParaRPr lang="en-IN" sz="1800" dirty="0">
              <a:effectLst/>
              <a:ea typeface="Calibri" panose="020F050202020403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7A1E5A95-ACB9-4ACB-B4CD-AA8018B84F2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460490" y="2009393"/>
            <a:ext cx="5731510" cy="3926840"/>
          </a:xfrm>
          <a:prstGeom prst="rect">
            <a:avLst/>
          </a:prstGeom>
          <a:noFill/>
          <a:ln>
            <a:noFill/>
          </a:ln>
        </p:spPr>
      </p:pic>
    </p:spTree>
    <p:extLst>
      <p:ext uri="{BB962C8B-B14F-4D97-AF65-F5344CB8AC3E}">
        <p14:creationId xmlns:p14="http://schemas.microsoft.com/office/powerpoint/2010/main" val="2942024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3">
      <a:dk1>
        <a:srgbClr val="00579C"/>
      </a:dk1>
      <a:lt1>
        <a:srgbClr val="29B7F6"/>
      </a:lt1>
      <a:dk2>
        <a:srgbClr val="44546A"/>
      </a:dk2>
      <a:lt2>
        <a:srgbClr val="FFFFFF"/>
      </a:lt2>
      <a:accent1>
        <a:srgbClr val="29B7F6"/>
      </a:accent1>
      <a:accent2>
        <a:srgbClr val="E43A2B"/>
      </a:accent2>
      <a:accent3>
        <a:srgbClr val="003148"/>
      </a:accent3>
      <a:accent4>
        <a:srgbClr val="00599E"/>
      </a:accent4>
      <a:accent5>
        <a:srgbClr val="808080"/>
      </a:accent5>
      <a:accent6>
        <a:srgbClr val="70AD47"/>
      </a:accent6>
      <a:hlink>
        <a:srgbClr val="0563C1"/>
      </a:hlink>
      <a:folHlink>
        <a:srgbClr val="954F72"/>
      </a:folHlink>
    </a:clrScheme>
    <a:fontScheme name="Cambria">
      <a:maj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950</TotalTime>
  <Words>1552</Words>
  <Application>Microsoft Office PowerPoint</Application>
  <PresentationFormat>Widescreen</PresentationFormat>
  <Paragraphs>100</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Cambria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Slides after these will be in example app designed in flutter</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Saquib Ansari</dc:creator>
  <cp:lastModifiedBy>Bright</cp:lastModifiedBy>
  <cp:revision>33</cp:revision>
  <dcterms:created xsi:type="dcterms:W3CDTF">2021-06-13T12:28:45Z</dcterms:created>
  <dcterms:modified xsi:type="dcterms:W3CDTF">2021-07-10T09:03:47Z</dcterms:modified>
</cp:coreProperties>
</file>

<file path=docProps/thumbnail.jpeg>
</file>